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8" r:id="rId3"/>
    <p:sldId id="259" r:id="rId4"/>
    <p:sldId id="260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4" r:id="rId15"/>
    <p:sldId id="275" r:id="rId16"/>
    <p:sldId id="276" r:id="rId17"/>
    <p:sldId id="283" r:id="rId18"/>
    <p:sldId id="277" r:id="rId19"/>
    <p:sldId id="278" r:id="rId20"/>
    <p:sldId id="279" r:id="rId21"/>
    <p:sldId id="280" r:id="rId22"/>
    <p:sldId id="28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83811" autoAdjust="0"/>
  </p:normalViewPr>
  <p:slideViewPr>
    <p:cSldViewPr snapToGrid="0">
      <p:cViewPr varScale="1">
        <p:scale>
          <a:sx n="102" d="100"/>
          <a:sy n="102" d="100"/>
        </p:scale>
        <p:origin x="79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gif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37.png>
</file>

<file path=ppt/media/image38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B3BB39-0021-4D7D-B5C8-F5D4E549814F}" type="datetimeFigureOut">
              <a:rPr lang="en-US" smtClean="0"/>
              <a:t>2/7/2018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6B6669-5006-4DC5-AA64-684C3B077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725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http://en.wikipedia.org/wiki/Comparison_of_single-board_computers</a:t>
            </a:r>
          </a:p>
          <a:p>
            <a:r>
              <a:rPr lang="en-US" dirty="0" smtClean="0"/>
              <a:t>http://www.stickcomputing.com/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73982F3-D2AC-4282-B89E-8A82D4A03672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4175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Kali 2.0 on </a:t>
            </a:r>
            <a:r>
              <a:rPr lang="en-US" dirty="0" err="1" smtClean="0"/>
              <a:t>RasPi</a:t>
            </a:r>
            <a:endParaRPr lang="en-US" dirty="0" smtClean="0"/>
          </a:p>
          <a:p>
            <a:r>
              <a:rPr lang="en-US" dirty="0" smtClean="0"/>
              <a:t>Rubbery Ducky</a:t>
            </a:r>
          </a:p>
          <a:p>
            <a:r>
              <a:rPr lang="en-US" dirty="0" err="1" smtClean="0"/>
              <a:t>WiFi</a:t>
            </a:r>
            <a:r>
              <a:rPr lang="en-US" dirty="0" smtClean="0"/>
              <a:t> Grenade with </a:t>
            </a:r>
            <a:r>
              <a:rPr lang="en-US" dirty="0" err="1" smtClean="0"/>
              <a:t>WireShark</a:t>
            </a:r>
            <a:r>
              <a:rPr lang="en-US" baseline="0" dirty="0" smtClean="0"/>
              <a:t> Capture</a:t>
            </a:r>
            <a:endParaRPr lang="en-US" dirty="0" smtClean="0"/>
          </a:p>
          <a:p>
            <a:r>
              <a:rPr lang="en-US" dirty="0" smtClean="0"/>
              <a:t>http://vimeo.com/106012812  (HID Keyboard Attack)</a:t>
            </a:r>
          </a:p>
          <a:p>
            <a:r>
              <a:rPr lang="en-US" dirty="0" smtClean="0"/>
              <a:t>http://vimeo.com/106065667  (Bad USB MITM Attack)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6B6669-5006-4DC5-AA64-684C3B07779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4487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http://www.cl.cam.ac.uk/teaching/1011/SysOnChip/socdam-notes1011.pdf</a:t>
            </a:r>
          </a:p>
          <a:p>
            <a:r>
              <a:rPr lang="en-US" dirty="0" smtClean="0"/>
              <a:t>http://en.wikipedia.org/wiki/System_on_a_chip</a:t>
            </a:r>
          </a:p>
          <a:p>
            <a:r>
              <a:rPr lang="en-US" dirty="0" smtClean="0"/>
              <a:t>http://www.wondermedia.com.tw/en/technology/arm_system/index.jsp</a:t>
            </a:r>
          </a:p>
          <a:p>
            <a:endParaRPr lang="en-US" dirty="0" smtClean="0"/>
          </a:p>
          <a:p>
            <a:r>
              <a:rPr lang="en-US" b="1" dirty="0" smtClean="0"/>
              <a:t>USARTs</a:t>
            </a:r>
            <a:r>
              <a:rPr lang="en-US" dirty="0" smtClean="0"/>
              <a:t> (universal synchronous/asynchronous receiver/transmitter)</a:t>
            </a:r>
          </a:p>
          <a:p>
            <a:r>
              <a:rPr lang="en-US" b="1" dirty="0" smtClean="0"/>
              <a:t>SPIs</a:t>
            </a:r>
            <a:r>
              <a:rPr lang="en-US" dirty="0" smtClean="0"/>
              <a:t> (serial peripheral interface)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73982F3-D2AC-4282-B89E-8A82D4A03672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228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http://www.sainsmart.com/sainsmart-ss808-android-4-1-mini-pc-tv-box-rc12-wireless-mini-2-4ghz-air-mouse-keyboard-with-touch-pad.html</a:t>
            </a:r>
          </a:p>
          <a:p>
            <a:endParaRPr lang="en-US" dirty="0" smtClean="0"/>
          </a:p>
          <a:p>
            <a:r>
              <a:rPr lang="en-US" dirty="0" smtClean="0"/>
              <a:t>http://en.wikipedia.org/wiki/Rockchip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73982F3-D2AC-4282-B89E-8A82D4A03672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0323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http://vimeo.com/106012812  (HID Keyboard Attack)</a:t>
            </a:r>
          </a:p>
          <a:p>
            <a:r>
              <a:rPr lang="en-US" dirty="0" smtClean="0"/>
              <a:t>http://vimeo.com/106065667  (Bad USB MITM Attack)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73982F3-D2AC-4282-B89E-8A82D4A03672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2187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http://wiki.wifipineapple.com/index.php/Main_Page</a:t>
            </a:r>
          </a:p>
          <a:p>
            <a:r>
              <a:rPr lang="en-US" dirty="0" smtClean="0"/>
              <a:t>http://wiki.wifipineapple.com/index.php/Infusions</a:t>
            </a:r>
          </a:p>
          <a:p>
            <a:r>
              <a:rPr lang="en-US" dirty="0" smtClean="0"/>
              <a:t>Bespoke – Custom-</a:t>
            </a:r>
            <a:r>
              <a:rPr lang="en-US" baseline="0" dirty="0" smtClean="0"/>
              <a:t>made, Customized, Tailored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73982F3-D2AC-4282-B89E-8A82D4A03672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6151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http://lanturtle.com/wiki/#!index.md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73982F3-D2AC-4282-B89E-8A82D4A03672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7757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http://lanturtle.com/wiki/#!index.md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73982F3-D2AC-4282-B89E-8A82D4A03672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3380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https://greatscottgadgets.com/throwingstar/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73982F3-D2AC-4282-B89E-8A82D4A03672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6487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73982F3-D2AC-4282-B89E-8A82D4A03672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002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C15C6-3DBB-4FCE-B404-6C4B2AFBD247}" type="datetimeFigureOut">
              <a:rPr lang="en-US" smtClean="0"/>
              <a:t>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B76CC-EE8D-4A17-AD84-256912F9C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969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C15C6-3DBB-4FCE-B404-6C4B2AFBD247}" type="datetimeFigureOut">
              <a:rPr lang="en-US" smtClean="0"/>
              <a:t>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B76CC-EE8D-4A17-AD84-256912F9C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66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C15C6-3DBB-4FCE-B404-6C4B2AFBD247}" type="datetimeFigureOut">
              <a:rPr lang="en-US" smtClean="0"/>
              <a:t>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B76CC-EE8D-4A17-AD84-256912F9C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814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C15C6-3DBB-4FCE-B404-6C4B2AFBD247}" type="datetimeFigureOut">
              <a:rPr lang="en-US" smtClean="0"/>
              <a:t>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B76CC-EE8D-4A17-AD84-256912F9C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619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C15C6-3DBB-4FCE-B404-6C4B2AFBD247}" type="datetimeFigureOut">
              <a:rPr lang="en-US" smtClean="0"/>
              <a:t>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B76CC-EE8D-4A17-AD84-256912F9C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811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C15C6-3DBB-4FCE-B404-6C4B2AFBD247}" type="datetimeFigureOut">
              <a:rPr lang="en-US" smtClean="0"/>
              <a:t>2/7/2018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B76CC-EE8D-4A17-AD84-256912F9C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29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C15C6-3DBB-4FCE-B404-6C4B2AFBD247}" type="datetimeFigureOut">
              <a:rPr lang="en-US" smtClean="0"/>
              <a:t>2/7/2018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B76CC-EE8D-4A17-AD84-256912F9C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97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C15C6-3DBB-4FCE-B404-6C4B2AFBD247}" type="datetimeFigureOut">
              <a:rPr lang="en-US" smtClean="0"/>
              <a:t>2/7/2018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B76CC-EE8D-4A17-AD84-256912F9C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76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C15C6-3DBB-4FCE-B404-6C4B2AFBD247}" type="datetimeFigureOut">
              <a:rPr lang="en-US" smtClean="0"/>
              <a:t>2/7/2018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B76CC-EE8D-4A17-AD84-256912F9C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367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C15C6-3DBB-4FCE-B404-6C4B2AFBD247}" type="datetimeFigureOut">
              <a:rPr lang="en-US" smtClean="0"/>
              <a:t>2/7/2018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B76CC-EE8D-4A17-AD84-256912F9C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119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C15C6-3DBB-4FCE-B404-6C4B2AFBD247}" type="datetimeFigureOut">
              <a:rPr lang="en-US" smtClean="0"/>
              <a:t>2/7/2018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B76CC-EE8D-4A17-AD84-256912F9C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318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4C15C6-3DBB-4FCE-B404-6C4B2AFBD247}" type="datetimeFigureOut">
              <a:rPr lang="en-US" smtClean="0"/>
              <a:t>2/7/2018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B76CC-EE8D-4A17-AD84-256912F9C6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790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hyperlink" Target="https://www.kali.org/" TargetMode="External"/><Relationship Id="rId7" Type="http://schemas.openxmlformats.org/officeDocument/2006/relationships/image" Target="../media/image22.png"/><Relationship Id="rId2" Type="http://schemas.openxmlformats.org/officeDocument/2006/relationships/hyperlink" Target="http://www.pentoo.ch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hyperlink" Target="http://www.debian.org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vimeo.com/106012812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hyperlink" Target="http://vimeo.com/106065667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akshop.myshopify.com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hakshop.myshopify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hakshop.myshopify.com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hakshop.myshopify.com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hakshop.myshopify.com/" TargetMode="Externa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jpeg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://www.darkreading.com/perimeter/cartoon--end-user-security-prayer/d/d-id/1316122?image_number=1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://odroid.us/" TargetMode="External"/><Relationship Id="rId3" Type="http://schemas.openxmlformats.org/officeDocument/2006/relationships/hyperlink" Target="http://www.raspberrypi.org/" TargetMode="External"/><Relationship Id="rId7" Type="http://schemas.openxmlformats.org/officeDocument/2006/relationships/hyperlink" Target="http://www.google.com/nexu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parallela.org/" TargetMode="External"/><Relationship Id="rId11" Type="http://schemas.openxmlformats.org/officeDocument/2006/relationships/image" Target="../media/image5.png"/><Relationship Id="rId5" Type="http://schemas.openxmlformats.org/officeDocument/2006/relationships/hyperlink" Target="http://beaglebone.org/" TargetMode="External"/><Relationship Id="rId10" Type="http://schemas.openxmlformats.org/officeDocument/2006/relationships/image" Target="../media/image4.png"/><Relationship Id="rId4" Type="http://schemas.openxmlformats.org/officeDocument/2006/relationships/hyperlink" Target="http://www.bananapi.org/" TargetMode="External"/><Relationship Id="rId9" Type="http://schemas.openxmlformats.org/officeDocument/2006/relationships/hyperlink" Target="http://www.sainsmart.com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5"/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184564" y="1810139"/>
            <a:ext cx="10293927" cy="101618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3000"/>
              </a:spcBef>
            </a:pPr>
            <a:r>
              <a:rPr lang="en-US" sz="4800" dirty="0" smtClean="0"/>
              <a:t>Mobile </a:t>
            </a:r>
            <a:r>
              <a:rPr lang="en-US" sz="4800" dirty="0" err="1" smtClean="0"/>
              <a:t>PenTesting</a:t>
            </a:r>
            <a:r>
              <a:rPr lang="en-US" sz="4800" dirty="0" smtClean="0"/>
              <a:t> Devices</a:t>
            </a:r>
            <a:endParaRPr lang="en-US" sz="2800" dirty="0"/>
          </a:p>
        </p:txBody>
      </p:sp>
      <p:sp>
        <p:nvSpPr>
          <p:cNvPr id="5" name="Title 5"/>
          <p:cNvSpPr txBox="1">
            <a:spLocks/>
          </p:cNvSpPr>
          <p:nvPr>
            <p:custDataLst>
              <p:tags r:id="rId2"/>
            </p:custDataLst>
          </p:nvPr>
        </p:nvSpPr>
        <p:spPr bwMode="auto">
          <a:xfrm>
            <a:off x="3588327" y="4460033"/>
            <a:ext cx="54864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400" b="1" i="0" kern="1200" spc="50">
                <a:solidFill>
                  <a:schemeClr val="bg1"/>
                </a:solidFill>
                <a:effectLst>
                  <a:outerShdw blurRad="50800" dist="38100" dir="2700000" algn="tl" rotWithShape="0">
                    <a:srgbClr val="000000">
                      <a:alpha val="25000"/>
                    </a:srgbClr>
                  </a:outerShdw>
                </a:effectLst>
                <a:latin typeface="+mn-lt"/>
                <a:ea typeface="+mj-ea"/>
                <a:cs typeface="Arial Narrow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l">
              <a:spcBef>
                <a:spcPts val="3000"/>
              </a:spcBef>
            </a:pPr>
            <a:r>
              <a:rPr lang="en-US" sz="3200" b="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Dr. John W. Carls, CISSP, C|EH</a:t>
            </a:r>
            <a:endParaRPr lang="en-US" sz="2800" b="0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32093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8855" y="4705408"/>
            <a:ext cx="1897743" cy="1897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46BEDF-E8C1-4CB7-BF1D-A09C40E68FB1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41041" y="222851"/>
            <a:ext cx="10515600" cy="766957"/>
          </a:xfrm>
        </p:spPr>
        <p:txBody>
          <a:bodyPr/>
          <a:lstStyle/>
          <a:p>
            <a:r>
              <a:rPr lang="en-US" dirty="0" smtClean="0"/>
              <a:t>Stick Computing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38539" y="1143001"/>
            <a:ext cx="9772261" cy="4906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Android Mini PC</a:t>
            </a:r>
            <a:endParaRPr lang="en-US" dirty="0"/>
          </a:p>
          <a:p>
            <a:r>
              <a:rPr lang="en-US" dirty="0" err="1"/>
              <a:t>Rockchip</a:t>
            </a:r>
            <a:r>
              <a:rPr lang="en-US" dirty="0"/>
              <a:t> RK3066 </a:t>
            </a:r>
            <a:r>
              <a:rPr lang="en-US" dirty="0" err="1"/>
              <a:t>SoC</a:t>
            </a:r>
            <a:endParaRPr lang="en-US" dirty="0"/>
          </a:p>
          <a:p>
            <a:pPr lvl="1"/>
            <a:r>
              <a:rPr lang="en-US" dirty="0" smtClean="0"/>
              <a:t>Dual-core </a:t>
            </a:r>
            <a:r>
              <a:rPr lang="en-US" dirty="0"/>
              <a:t>ARM Cortex-A9 </a:t>
            </a:r>
            <a:r>
              <a:rPr lang="en-US" dirty="0" smtClean="0"/>
              <a:t>@ 1.6 GHz</a:t>
            </a:r>
            <a:endParaRPr lang="en-US" dirty="0"/>
          </a:p>
          <a:p>
            <a:r>
              <a:rPr lang="en-US" dirty="0" err="1"/>
              <a:t>Rockchip</a:t>
            </a:r>
            <a:r>
              <a:rPr lang="en-US" dirty="0"/>
              <a:t> RK3188 </a:t>
            </a:r>
            <a:r>
              <a:rPr lang="en-US" dirty="0" err="1"/>
              <a:t>SoC</a:t>
            </a:r>
            <a:endParaRPr lang="en-US" dirty="0"/>
          </a:p>
          <a:p>
            <a:pPr lvl="1"/>
            <a:r>
              <a:rPr lang="en-US" dirty="0" smtClean="0"/>
              <a:t>Quad-core </a:t>
            </a:r>
            <a:r>
              <a:rPr lang="en-US" dirty="0"/>
              <a:t>ARM Cortex-A9 @ 1.6 GHz</a:t>
            </a:r>
          </a:p>
          <a:p>
            <a:r>
              <a:rPr lang="en-US" sz="2400" dirty="0"/>
              <a:t>HDMI – </a:t>
            </a:r>
            <a:r>
              <a:rPr lang="en-US" sz="2400" dirty="0" err="1"/>
              <a:t>QuadCore</a:t>
            </a:r>
            <a:r>
              <a:rPr lang="en-US" sz="2400" dirty="0"/>
              <a:t> </a:t>
            </a:r>
            <a:r>
              <a:rPr lang="en-US" sz="2400" dirty="0"/>
              <a:t>Mali-400 </a:t>
            </a:r>
            <a:r>
              <a:rPr lang="en-US" sz="2400" dirty="0"/>
              <a:t>GPU</a:t>
            </a:r>
            <a:endParaRPr lang="en-US" sz="2400" dirty="0"/>
          </a:p>
          <a:p>
            <a:r>
              <a:rPr lang="en-US" sz="2400" dirty="0"/>
              <a:t>2 GB SDRAM DDR3</a:t>
            </a:r>
          </a:p>
          <a:p>
            <a:r>
              <a:rPr lang="en-US" sz="2400" dirty="0"/>
              <a:t>8 </a:t>
            </a:r>
            <a:r>
              <a:rPr lang="en-US" sz="2400" dirty="0"/>
              <a:t>GB + </a:t>
            </a:r>
            <a:r>
              <a:rPr lang="en-US" sz="2400" dirty="0"/>
              <a:t>microSD (Hard Drive)</a:t>
            </a:r>
            <a:endParaRPr lang="en-US" sz="2400" dirty="0"/>
          </a:p>
          <a:p>
            <a:r>
              <a:rPr lang="en-US" sz="2400" dirty="0"/>
              <a:t>802.11 b/g/n </a:t>
            </a:r>
            <a:r>
              <a:rPr lang="en-US" sz="2400" dirty="0" err="1"/>
              <a:t>WiFi</a:t>
            </a:r>
            <a:endParaRPr lang="en-US" sz="2400" dirty="0"/>
          </a:p>
          <a:p>
            <a:r>
              <a:rPr lang="en-US" sz="2400" dirty="0"/>
              <a:t>OTG </a:t>
            </a:r>
            <a:r>
              <a:rPr lang="en-US" sz="2400" dirty="0"/>
              <a:t>Port</a:t>
            </a:r>
          </a:p>
          <a:p>
            <a:r>
              <a:rPr lang="en-US" sz="2400" dirty="0"/>
              <a:t>$29 - $199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8854" y="743007"/>
            <a:ext cx="1905000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8855" y="2724208"/>
            <a:ext cx="1897743" cy="1897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6237" y="3512584"/>
            <a:ext cx="3215952" cy="2690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6188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8319" y="3379250"/>
            <a:ext cx="5160964" cy="3250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46BEDF-E8C1-4CB7-BF1D-A09C40E68FB1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78364" y="193756"/>
            <a:ext cx="10515600" cy="780969"/>
          </a:xfrm>
        </p:spPr>
        <p:txBody>
          <a:bodyPr/>
          <a:lstStyle/>
          <a:p>
            <a:r>
              <a:rPr lang="en-US" dirty="0" smtClean="0"/>
              <a:t>Nexus (7) &amp; Family – 4, 5, 7, 9, 10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50506" y="1066800"/>
            <a:ext cx="9660294" cy="5257800"/>
          </a:xfrm>
        </p:spPr>
        <p:txBody>
          <a:bodyPr/>
          <a:lstStyle/>
          <a:p>
            <a:r>
              <a:rPr lang="en-US" dirty="0" smtClean="0"/>
              <a:t>Google</a:t>
            </a:r>
          </a:p>
          <a:p>
            <a:r>
              <a:rPr lang="en-US" dirty="0" smtClean="0"/>
              <a:t>Mini-Tablet PC</a:t>
            </a:r>
            <a:endParaRPr lang="en-US" dirty="0"/>
          </a:p>
          <a:p>
            <a:r>
              <a:rPr lang="en-US" dirty="0" err="1"/>
              <a:t>Nvidia</a:t>
            </a:r>
            <a:r>
              <a:rPr lang="en-US" dirty="0"/>
              <a:t> </a:t>
            </a:r>
            <a:r>
              <a:rPr lang="en-US" dirty="0" err="1"/>
              <a:t>Tegra</a:t>
            </a:r>
            <a:r>
              <a:rPr lang="en-US" dirty="0"/>
              <a:t> 3 </a:t>
            </a:r>
            <a:r>
              <a:rPr lang="en-US" dirty="0" err="1" smtClean="0"/>
              <a:t>SoC</a:t>
            </a:r>
            <a:endParaRPr lang="en-US" dirty="0"/>
          </a:p>
          <a:p>
            <a:pPr lvl="1"/>
            <a:r>
              <a:rPr lang="en-US" dirty="0" smtClean="0"/>
              <a:t>Quad-core </a:t>
            </a:r>
            <a:r>
              <a:rPr lang="en-US" dirty="0"/>
              <a:t>ARM Cortex-A9 @ </a:t>
            </a:r>
            <a:r>
              <a:rPr lang="en-US" dirty="0" smtClean="0"/>
              <a:t>1.3 </a:t>
            </a:r>
            <a:r>
              <a:rPr lang="en-US" dirty="0"/>
              <a:t>GHz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12-core </a:t>
            </a:r>
            <a:r>
              <a:rPr lang="en-US" dirty="0" err="1" smtClean="0"/>
              <a:t>Nvidia</a:t>
            </a:r>
            <a:r>
              <a:rPr lang="en-US" dirty="0" smtClean="0"/>
              <a:t> </a:t>
            </a:r>
            <a:r>
              <a:rPr lang="en-US" dirty="0"/>
              <a:t>GeForce </a:t>
            </a:r>
            <a:r>
              <a:rPr lang="en-US" dirty="0" smtClean="0"/>
              <a:t>GPU @</a:t>
            </a:r>
            <a:r>
              <a:rPr lang="en-US" dirty="0"/>
              <a:t> 416 </a:t>
            </a:r>
            <a:r>
              <a:rPr lang="en-US" dirty="0" smtClean="0"/>
              <a:t>MHz / 7” Display</a:t>
            </a:r>
            <a:endParaRPr lang="en-US" dirty="0"/>
          </a:p>
          <a:p>
            <a:pPr lvl="1"/>
            <a:r>
              <a:rPr lang="en-US" dirty="0"/>
              <a:t>8 </a:t>
            </a:r>
            <a:r>
              <a:rPr lang="en-US" dirty="0" smtClean="0"/>
              <a:t>/16 / 32 GB</a:t>
            </a:r>
            <a:endParaRPr lang="en-US" dirty="0"/>
          </a:p>
          <a:p>
            <a:pPr lvl="1"/>
            <a:r>
              <a:rPr lang="en-US" dirty="0"/>
              <a:t>802.11 b/g/n </a:t>
            </a:r>
            <a:r>
              <a:rPr lang="en-US" dirty="0" err="1" smtClean="0"/>
              <a:t>WiFi</a:t>
            </a:r>
            <a:r>
              <a:rPr lang="en-US" dirty="0" smtClean="0"/>
              <a:t> / NFC</a:t>
            </a:r>
            <a:endParaRPr lang="en-US" dirty="0"/>
          </a:p>
          <a:p>
            <a:pPr lvl="1"/>
            <a:r>
              <a:rPr lang="en-US" dirty="0" smtClean="0"/>
              <a:t>OTG Port</a:t>
            </a:r>
          </a:p>
          <a:p>
            <a:pPr lvl="1"/>
            <a:r>
              <a:rPr lang="en-US" dirty="0" smtClean="0"/>
              <a:t>1.2 </a:t>
            </a:r>
            <a:r>
              <a:rPr lang="en-US" dirty="0" err="1" smtClean="0"/>
              <a:t>Mpx</a:t>
            </a:r>
            <a:r>
              <a:rPr lang="en-US" dirty="0" smtClean="0"/>
              <a:t> Camera</a:t>
            </a:r>
            <a:endParaRPr lang="en-US" dirty="0"/>
          </a:p>
          <a:p>
            <a:r>
              <a:rPr lang="en-US" dirty="0" smtClean="0"/>
              <a:t>Android </a:t>
            </a:r>
            <a:r>
              <a:rPr lang="en-US" dirty="0"/>
              <a:t>OS</a:t>
            </a:r>
          </a:p>
          <a:p>
            <a:r>
              <a:rPr lang="en-US" dirty="0"/>
              <a:t>$</a:t>
            </a:r>
            <a:r>
              <a:rPr lang="en-US" dirty="0" smtClean="0"/>
              <a:t>199</a:t>
            </a:r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8801" y="1141112"/>
            <a:ext cx="1122363" cy="3828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51437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46BEDF-E8C1-4CB7-BF1D-A09C40E68FB1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71670" y="207168"/>
            <a:ext cx="10515600" cy="776288"/>
          </a:xfrm>
        </p:spPr>
        <p:txBody>
          <a:bodyPr/>
          <a:lstStyle/>
          <a:p>
            <a:r>
              <a:rPr lang="en-US" dirty="0" smtClean="0"/>
              <a:t>Hacking Operating Systems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87829" y="1082351"/>
            <a:ext cx="10003971" cy="5569271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 smtClean="0"/>
              <a:t>Pentoo</a:t>
            </a:r>
            <a:r>
              <a:rPr lang="en-US" dirty="0" smtClean="0"/>
              <a:t> 2015.0 RC4.8 </a:t>
            </a:r>
            <a:r>
              <a:rPr lang="en-US" sz="1600" dirty="0"/>
              <a:t>(Current Release) </a:t>
            </a:r>
            <a:r>
              <a:rPr lang="en-US" sz="1600" dirty="0"/>
              <a:t>(JUN 22 ‘05 </a:t>
            </a:r>
            <a:r>
              <a:rPr lang="en-US" sz="1600" dirty="0"/>
              <a:t>- First Release) </a:t>
            </a:r>
            <a:r>
              <a:rPr lang="en-US" sz="1400" dirty="0"/>
              <a:t>(</a:t>
            </a:r>
            <a:r>
              <a:rPr lang="en-US" sz="1400" dirty="0">
                <a:hlinkClick r:id="rId2"/>
              </a:rPr>
              <a:t>http://www.pentoo.ch</a:t>
            </a:r>
            <a:r>
              <a:rPr lang="en-US" sz="1400" dirty="0"/>
              <a:t>)</a:t>
            </a:r>
            <a:endParaRPr lang="en-US" dirty="0"/>
          </a:p>
          <a:p>
            <a:pPr lvl="1"/>
            <a:r>
              <a:rPr lang="en-US" sz="2000" dirty="0"/>
              <a:t>Gentoo (BSD) Linux </a:t>
            </a:r>
            <a:r>
              <a:rPr lang="en-US" sz="1400" dirty="0"/>
              <a:t>(</a:t>
            </a:r>
            <a:r>
              <a:rPr lang="en-US" sz="1400" dirty="0">
                <a:hlinkClick r:id="rId2"/>
              </a:rPr>
              <a:t>http://</a:t>
            </a:r>
            <a:r>
              <a:rPr lang="en-US" sz="1400" dirty="0">
                <a:hlinkClick r:id="rId2"/>
              </a:rPr>
              <a:t>www.gentoo.org</a:t>
            </a:r>
            <a:r>
              <a:rPr lang="en-US" sz="1400" dirty="0"/>
              <a:t>)</a:t>
            </a:r>
            <a:endParaRPr lang="en-US" sz="1400" dirty="0"/>
          </a:p>
          <a:p>
            <a:pPr lvl="1"/>
            <a:r>
              <a:rPr lang="en-US" sz="1800" dirty="0"/>
              <a:t>Highly customizable Hardened </a:t>
            </a:r>
            <a:r>
              <a:rPr lang="en-US" sz="1800" dirty="0"/>
              <a:t>Linux-based </a:t>
            </a:r>
            <a:r>
              <a:rPr lang="en-US" sz="1800" dirty="0"/>
              <a:t>OS</a:t>
            </a:r>
          </a:p>
          <a:p>
            <a:pPr lvl="2"/>
            <a:r>
              <a:rPr lang="en-US" sz="1600" dirty="0"/>
              <a:t>Meta-distribution and Pentoo overlay (allows </a:t>
            </a:r>
            <a:r>
              <a:rPr lang="en-US" sz="1600" dirty="0"/>
              <a:t>tools to be built on top of </a:t>
            </a:r>
            <a:r>
              <a:rPr lang="en-US" sz="1600" dirty="0"/>
              <a:t>Gentoo) </a:t>
            </a:r>
            <a:endParaRPr lang="en-US" sz="1600" dirty="0"/>
          </a:p>
          <a:p>
            <a:r>
              <a:rPr lang="en-US" dirty="0" smtClean="0"/>
              <a:t>Kali Linux </a:t>
            </a:r>
            <a:r>
              <a:rPr lang="en-US" dirty="0" smtClean="0"/>
              <a:t>2018.1 </a:t>
            </a:r>
            <a:r>
              <a:rPr lang="en-US" sz="2000" dirty="0"/>
              <a:t>(Current Release)</a:t>
            </a:r>
            <a:r>
              <a:rPr lang="en-US" sz="2000" dirty="0"/>
              <a:t> (DEC </a:t>
            </a:r>
            <a:r>
              <a:rPr lang="en-US" sz="2000" dirty="0"/>
              <a:t>‘12 - First </a:t>
            </a:r>
            <a:r>
              <a:rPr lang="en-US" sz="2000" dirty="0"/>
              <a:t>Release)</a:t>
            </a:r>
            <a:r>
              <a:rPr lang="en-US" dirty="0" smtClean="0"/>
              <a:t> </a:t>
            </a:r>
            <a:r>
              <a:rPr lang="en-US" sz="1400" dirty="0"/>
              <a:t>(</a:t>
            </a:r>
            <a:r>
              <a:rPr lang="en-US" sz="1400" dirty="0" smtClean="0">
                <a:hlinkClick r:id="rId3"/>
              </a:rPr>
              <a:t>https://</a:t>
            </a:r>
            <a:r>
              <a:rPr lang="en-US" sz="1400" dirty="0">
                <a:hlinkClick r:id="rId3"/>
              </a:rPr>
              <a:t>www.kali.org</a:t>
            </a:r>
            <a:r>
              <a:rPr lang="en-US" sz="1400" dirty="0"/>
              <a:t>)</a:t>
            </a:r>
            <a:r>
              <a:rPr lang="en-US" dirty="0" smtClean="0"/>
              <a:t> </a:t>
            </a:r>
            <a:endParaRPr lang="en-US" dirty="0"/>
          </a:p>
          <a:p>
            <a:pPr lvl="1"/>
            <a:r>
              <a:rPr lang="en-US" sz="2000" dirty="0" err="1"/>
              <a:t>Debian</a:t>
            </a:r>
            <a:r>
              <a:rPr lang="en-US" sz="2000" dirty="0"/>
              <a:t> Linux  </a:t>
            </a:r>
            <a:r>
              <a:rPr lang="en-US" sz="1400" dirty="0"/>
              <a:t>(</a:t>
            </a:r>
            <a:r>
              <a:rPr lang="en-US" sz="1400" dirty="0">
                <a:hlinkClick r:id="rId4"/>
              </a:rPr>
              <a:t>http://</a:t>
            </a:r>
            <a:r>
              <a:rPr lang="en-US" sz="1400" dirty="0">
                <a:hlinkClick r:id="rId4"/>
              </a:rPr>
              <a:t>www.debian.org</a:t>
            </a:r>
            <a:r>
              <a:rPr lang="en-US" sz="1400" dirty="0"/>
              <a:t>)</a:t>
            </a:r>
            <a:endParaRPr lang="en-US" sz="2000" dirty="0"/>
          </a:p>
          <a:p>
            <a:pPr lvl="2"/>
            <a:r>
              <a:rPr lang="en-US" sz="1600" dirty="0"/>
              <a:t>Digital Forensics</a:t>
            </a:r>
          </a:p>
          <a:p>
            <a:pPr lvl="2"/>
            <a:r>
              <a:rPr lang="en-US" sz="1600" dirty="0"/>
              <a:t>Penetration </a:t>
            </a:r>
            <a:r>
              <a:rPr lang="en-US" sz="1600" dirty="0"/>
              <a:t>Testing</a:t>
            </a:r>
          </a:p>
          <a:p>
            <a:pPr lvl="3"/>
            <a:r>
              <a:rPr lang="en-US" sz="1400" dirty="0"/>
              <a:t>Includes many well-know Security Tools (12 Categories)</a:t>
            </a:r>
          </a:p>
          <a:p>
            <a:pPr lvl="3"/>
            <a:r>
              <a:rPr lang="en-US" sz="1400" dirty="0"/>
              <a:t>12 </a:t>
            </a:r>
            <a:r>
              <a:rPr lang="en-US" sz="1400" dirty="0" err="1"/>
              <a:t>MetaPackages</a:t>
            </a:r>
            <a:endParaRPr lang="en-US" sz="1400" dirty="0"/>
          </a:p>
          <a:p>
            <a:pPr lvl="4"/>
            <a:r>
              <a:rPr lang="en-US" sz="1200" dirty="0"/>
              <a:t>subsets </a:t>
            </a:r>
            <a:r>
              <a:rPr lang="en-US" sz="1200" dirty="0"/>
              <a:t>of tools based on your particular needs</a:t>
            </a:r>
          </a:p>
          <a:p>
            <a:pPr lvl="2"/>
            <a:r>
              <a:rPr lang="en-US" sz="1600" dirty="0"/>
              <a:t>Replaced </a:t>
            </a:r>
            <a:r>
              <a:rPr lang="en-US" sz="1600" dirty="0" err="1"/>
              <a:t>BackTrack</a:t>
            </a:r>
            <a:r>
              <a:rPr lang="en-US" sz="1600" dirty="0"/>
              <a:t> </a:t>
            </a:r>
            <a:r>
              <a:rPr lang="en-US" sz="1600" dirty="0"/>
              <a:t>5 R3 (Final Release) (FEB 06 was First Release)</a:t>
            </a:r>
          </a:p>
          <a:p>
            <a:pPr lvl="3"/>
            <a:r>
              <a:rPr lang="en-US" sz="1400" dirty="0"/>
              <a:t>Ubuntu Linux (http://www.ubuntu.com</a:t>
            </a:r>
          </a:p>
          <a:p>
            <a:pPr lvl="1"/>
            <a:r>
              <a:rPr lang="en-US" sz="1800" dirty="0"/>
              <a:t>Developed </a:t>
            </a:r>
            <a:r>
              <a:rPr lang="en-US" sz="1800" dirty="0"/>
              <a:t>by Offensive </a:t>
            </a:r>
            <a:r>
              <a:rPr lang="en-US" sz="1800" dirty="0" smtClean="0"/>
              <a:t>Security</a:t>
            </a:r>
          </a:p>
          <a:p>
            <a:r>
              <a:rPr lang="en-US" dirty="0" err="1" smtClean="0"/>
              <a:t>BlackArch</a:t>
            </a:r>
            <a:r>
              <a:rPr lang="en-US" dirty="0" smtClean="0"/>
              <a:t> Linux 2017.12.11 </a:t>
            </a:r>
            <a:r>
              <a:rPr lang="en-US" sz="1600" dirty="0" smtClean="0"/>
              <a:t>(Current Release) </a:t>
            </a:r>
            <a:r>
              <a:rPr lang="en-US" sz="1400" dirty="0" smtClean="0"/>
              <a:t>(</a:t>
            </a:r>
            <a:r>
              <a:rPr lang="en-US" sz="1400" dirty="0" smtClean="0">
                <a:hlinkClick r:id="rId2"/>
              </a:rPr>
              <a:t>https://blackarch.org</a:t>
            </a:r>
            <a:r>
              <a:rPr lang="en-US" sz="1400" dirty="0" smtClean="0"/>
              <a:t>)</a:t>
            </a:r>
            <a:endParaRPr lang="en-US" dirty="0" smtClean="0"/>
          </a:p>
          <a:p>
            <a:pPr lvl="1"/>
            <a:r>
              <a:rPr lang="en-US" sz="2000" dirty="0" smtClean="0"/>
              <a:t>Arch Linux </a:t>
            </a:r>
            <a:r>
              <a:rPr lang="en-US" sz="1400" dirty="0" smtClean="0"/>
              <a:t>(</a:t>
            </a:r>
            <a:r>
              <a:rPr lang="en-US" sz="1400" dirty="0" smtClean="0">
                <a:hlinkClick r:id="rId2"/>
              </a:rPr>
              <a:t>https://www.archlinux.org</a:t>
            </a:r>
            <a:r>
              <a:rPr lang="en-US" sz="1400" dirty="0" smtClean="0"/>
              <a:t>)</a:t>
            </a:r>
          </a:p>
          <a:p>
            <a:pPr lvl="1"/>
            <a:r>
              <a:rPr lang="en-US" sz="1800" dirty="0" smtClean="0"/>
              <a:t>Very similar to Kali but with more tools!</a:t>
            </a:r>
          </a:p>
          <a:p>
            <a:endParaRPr lang="en-US" sz="2200" dirty="0" smtClean="0"/>
          </a:p>
          <a:p>
            <a:endParaRPr lang="en-US" sz="2200" dirty="0"/>
          </a:p>
          <a:p>
            <a:r>
              <a:rPr lang="en-US" b="1" dirty="0"/>
              <a:t>FREE!</a:t>
            </a:r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0222" y="2701763"/>
            <a:ext cx="3276600" cy="1165223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8916735" y="1349747"/>
            <a:ext cx="2383573" cy="685800"/>
            <a:chOff x="9057312" y="1549157"/>
            <a:chExt cx="2383573" cy="6858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545583" y="1549157"/>
              <a:ext cx="1895302" cy="6858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057312" y="1549157"/>
              <a:ext cx="488271" cy="685800"/>
            </a:xfrm>
            <a:prstGeom prst="rect">
              <a:avLst/>
            </a:prstGeom>
          </p:spPr>
        </p:pic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98772" y="4980409"/>
            <a:ext cx="3619500" cy="66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939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46BEDF-E8C1-4CB7-BF1D-A09C40E68FB1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87694" y="198437"/>
            <a:ext cx="10515600" cy="868363"/>
          </a:xfrm>
        </p:spPr>
        <p:txBody>
          <a:bodyPr/>
          <a:lstStyle/>
          <a:p>
            <a:r>
              <a:rPr lang="en-US" dirty="0" smtClean="0">
                <a:effectLst/>
              </a:rPr>
              <a:t>Survey of Mobile Cyber Security </a:t>
            </a:r>
            <a:r>
              <a:rPr lang="en-US" dirty="0">
                <a:effectLst/>
              </a:rPr>
              <a:t>Devices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59837" y="1066800"/>
            <a:ext cx="9803363" cy="5410200"/>
          </a:xfrm>
        </p:spPr>
        <p:txBody>
          <a:bodyPr/>
          <a:lstStyle/>
          <a:p>
            <a:r>
              <a:rPr lang="en-US" dirty="0" smtClean="0"/>
              <a:t>Optional </a:t>
            </a:r>
            <a:r>
              <a:rPr lang="en-US" dirty="0"/>
              <a:t>mobile devices that are economically available to the Hacker and Penetration Testing </a:t>
            </a:r>
            <a:r>
              <a:rPr lang="en-US" dirty="0" smtClean="0"/>
              <a:t>community</a:t>
            </a:r>
          </a:p>
          <a:p>
            <a:r>
              <a:rPr lang="en-US" dirty="0"/>
              <a:t>Kali </a:t>
            </a:r>
            <a:r>
              <a:rPr lang="en-US" dirty="0" smtClean="0"/>
              <a:t>Linux ARM images:</a:t>
            </a:r>
            <a:endParaRPr lang="en-US" dirty="0"/>
          </a:p>
          <a:p>
            <a:pPr lvl="1"/>
            <a:r>
              <a:rPr lang="en-US" dirty="0"/>
              <a:t>Raspberry Pi </a:t>
            </a:r>
            <a:r>
              <a:rPr lang="en-US" dirty="0" smtClean="0"/>
              <a:t>(A/B/B+/</a:t>
            </a:r>
            <a:r>
              <a:rPr lang="en-US" dirty="0" smtClean="0"/>
              <a:t>2/3)**</a:t>
            </a:r>
            <a:endParaRPr lang="en-US" dirty="0" smtClean="0"/>
          </a:p>
          <a:p>
            <a:pPr lvl="1"/>
            <a:r>
              <a:rPr lang="en-US" dirty="0" err="1" smtClean="0"/>
              <a:t>BeagleBone</a:t>
            </a:r>
            <a:r>
              <a:rPr lang="en-US" dirty="0" smtClean="0"/>
              <a:t> Black</a:t>
            </a:r>
          </a:p>
          <a:p>
            <a:pPr lvl="1"/>
            <a:r>
              <a:rPr lang="en-US" dirty="0" smtClean="0"/>
              <a:t>HP ARM &amp; Samsung:  </a:t>
            </a:r>
            <a:r>
              <a:rPr lang="en-US" dirty="0" err="1" smtClean="0"/>
              <a:t>ChromeBook</a:t>
            </a:r>
            <a:endParaRPr lang="en-US" dirty="0" smtClean="0"/>
          </a:p>
          <a:p>
            <a:pPr lvl="1"/>
            <a:r>
              <a:rPr lang="en-US" dirty="0" smtClean="0"/>
              <a:t>MK/SS08</a:t>
            </a:r>
          </a:p>
          <a:p>
            <a:r>
              <a:rPr lang="en-US" dirty="0" smtClean="0"/>
              <a:t>Kali </a:t>
            </a:r>
            <a:r>
              <a:rPr lang="en-US" dirty="0" err="1" smtClean="0"/>
              <a:t>NetHunter</a:t>
            </a:r>
            <a:r>
              <a:rPr lang="en-US" dirty="0" smtClean="0"/>
              <a:t> images:</a:t>
            </a:r>
            <a:endParaRPr lang="en-US" dirty="0"/>
          </a:p>
          <a:p>
            <a:pPr lvl="1"/>
            <a:r>
              <a:rPr lang="en-US" dirty="0"/>
              <a:t>NEXUS </a:t>
            </a:r>
            <a:r>
              <a:rPr lang="en-US" dirty="0" smtClean="0"/>
              <a:t>Family (</a:t>
            </a:r>
            <a:r>
              <a:rPr lang="en-US" dirty="0" smtClean="0"/>
              <a:t>4/5/6/7/9/10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WiFi</a:t>
            </a:r>
            <a:r>
              <a:rPr lang="en-US" dirty="0" smtClean="0"/>
              <a:t> </a:t>
            </a:r>
            <a:r>
              <a:rPr lang="en-US" dirty="0" smtClean="0"/>
              <a:t>Pineapple</a:t>
            </a:r>
            <a:endParaRPr lang="en-US" dirty="0" smtClean="0"/>
          </a:p>
          <a:p>
            <a:r>
              <a:rPr lang="en-US" dirty="0" smtClean="0"/>
              <a:t>LAN </a:t>
            </a:r>
            <a:r>
              <a:rPr lang="en-US" dirty="0" smtClean="0"/>
              <a:t>Turtle</a:t>
            </a:r>
          </a:p>
          <a:p>
            <a:r>
              <a:rPr lang="en-US" dirty="0" smtClean="0"/>
              <a:t>Packet Squirrel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925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46BEDF-E8C1-4CB7-BF1D-A09C40E68FB1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7065" y="216128"/>
            <a:ext cx="10515600" cy="65314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NEXUS 7 with Kali </a:t>
            </a:r>
            <a:r>
              <a:rPr lang="en-US" dirty="0" err="1" smtClean="0"/>
              <a:t>NetHunter</a:t>
            </a:r>
            <a:r>
              <a:rPr lang="en-US" dirty="0" smtClean="0"/>
              <a:t> </a:t>
            </a:r>
            <a:r>
              <a:rPr lang="en-US" dirty="0" smtClean="0"/>
              <a:t>3.0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7910" y="1116918"/>
            <a:ext cx="8808098" cy="4874307"/>
          </a:xfrm>
        </p:spPr>
        <p:txBody>
          <a:bodyPr/>
          <a:lstStyle/>
          <a:p>
            <a:r>
              <a:rPr lang="en-US" dirty="0" smtClean="0"/>
              <a:t>https://github.com/offensive-security/kali-nethunter/wiki</a:t>
            </a:r>
          </a:p>
          <a:p>
            <a:endParaRPr lang="en-US" dirty="0"/>
          </a:p>
          <a:p>
            <a:r>
              <a:rPr lang="en-US" dirty="0" smtClean="0"/>
              <a:t>HID </a:t>
            </a:r>
            <a:r>
              <a:rPr lang="en-US" dirty="0"/>
              <a:t>Keyboard </a:t>
            </a:r>
            <a:r>
              <a:rPr lang="en-US" dirty="0" smtClean="0"/>
              <a:t>Attack</a:t>
            </a:r>
          </a:p>
          <a:p>
            <a:pPr lvl="1"/>
            <a:r>
              <a:rPr lang="en-US" sz="1400" dirty="0">
                <a:hlinkClick r:id="rId3"/>
              </a:rPr>
              <a:t>http</a:t>
            </a:r>
            <a:r>
              <a:rPr lang="en-US" sz="1400" dirty="0">
                <a:hlinkClick r:id="rId3"/>
              </a:rPr>
              <a:t>://</a:t>
            </a:r>
            <a:r>
              <a:rPr lang="en-US" sz="1400" dirty="0">
                <a:hlinkClick r:id="rId3"/>
              </a:rPr>
              <a:t>vimeo.com/106012812</a:t>
            </a:r>
            <a:endParaRPr lang="en-US" sz="1400" dirty="0"/>
          </a:p>
          <a:p>
            <a:r>
              <a:rPr lang="en-US" dirty="0" smtClean="0"/>
              <a:t>Bad </a:t>
            </a:r>
            <a:r>
              <a:rPr lang="en-US" dirty="0"/>
              <a:t>USB MITM </a:t>
            </a:r>
            <a:r>
              <a:rPr lang="en-US" dirty="0" smtClean="0"/>
              <a:t>Attack</a:t>
            </a:r>
          </a:p>
          <a:p>
            <a:pPr lvl="1"/>
            <a:r>
              <a:rPr lang="en-US" sz="1400" dirty="0">
                <a:hlinkClick r:id="rId4"/>
              </a:rPr>
              <a:t>http</a:t>
            </a:r>
            <a:r>
              <a:rPr lang="en-US" sz="1400" dirty="0">
                <a:hlinkClick r:id="rId4"/>
              </a:rPr>
              <a:t>://</a:t>
            </a:r>
            <a:r>
              <a:rPr lang="en-US" sz="1400" dirty="0">
                <a:hlinkClick r:id="rId4"/>
              </a:rPr>
              <a:t>vimeo.com/106065667</a:t>
            </a:r>
            <a:endParaRPr lang="en-US" sz="1400" dirty="0"/>
          </a:p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0600" y="1706421"/>
            <a:ext cx="3340359" cy="46499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33071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46BEDF-E8C1-4CB7-BF1D-A09C40E68FB1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31710" y="209751"/>
            <a:ext cx="10515600" cy="854073"/>
          </a:xfrm>
        </p:spPr>
        <p:txBody>
          <a:bodyPr/>
          <a:lstStyle/>
          <a:p>
            <a:r>
              <a:rPr lang="en-US" dirty="0" err="1" smtClean="0"/>
              <a:t>WiFi</a:t>
            </a:r>
            <a:r>
              <a:rPr lang="en-US" dirty="0" smtClean="0"/>
              <a:t> Pineapple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0392" y="3775163"/>
            <a:ext cx="4191000" cy="23539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8312926" y="6356350"/>
            <a:ext cx="24343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hlinkClick r:id="rId4"/>
              </a:rPr>
              <a:t>http://</a:t>
            </a:r>
            <a:r>
              <a:rPr lang="en-US" sz="1400" dirty="0">
                <a:hlinkClick r:id="rId4"/>
              </a:rPr>
              <a:t>hakshop.myshopify.com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31845" y="1143001"/>
            <a:ext cx="10059955" cy="4906963"/>
          </a:xfrm>
        </p:spPr>
        <p:txBody>
          <a:bodyPr>
            <a:normAutofit/>
          </a:bodyPr>
          <a:lstStyle/>
          <a:p>
            <a:r>
              <a:rPr lang="en-US" dirty="0" smtClean="0"/>
              <a:t>Wireless Network Auditing Tool </a:t>
            </a:r>
            <a:endParaRPr lang="en-US" dirty="0"/>
          </a:p>
          <a:p>
            <a:r>
              <a:rPr lang="en-US" dirty="0" smtClean="0"/>
              <a:t>Wireless </a:t>
            </a:r>
            <a:r>
              <a:rPr lang="en-US" dirty="0" err="1" smtClean="0"/>
              <a:t>PenTest</a:t>
            </a:r>
            <a:r>
              <a:rPr lang="en-US" dirty="0" smtClean="0"/>
              <a:t> </a:t>
            </a:r>
            <a:r>
              <a:rPr lang="en-US" dirty="0"/>
              <a:t>Drop </a:t>
            </a:r>
            <a:r>
              <a:rPr lang="en-US" dirty="0" smtClean="0"/>
              <a:t>Box</a:t>
            </a:r>
          </a:p>
          <a:p>
            <a:r>
              <a:rPr lang="en-US" dirty="0" smtClean="0"/>
              <a:t>Share Internet </a:t>
            </a:r>
            <a:r>
              <a:rPr lang="en-US" dirty="0"/>
              <a:t>from </a:t>
            </a:r>
            <a:r>
              <a:rPr lang="en-US" dirty="0" smtClean="0"/>
              <a:t>Desktop / Laptop </a:t>
            </a:r>
            <a:r>
              <a:rPr lang="en-US" dirty="0" err="1" smtClean="0"/>
              <a:t>WiFi</a:t>
            </a:r>
            <a:r>
              <a:rPr lang="en-US" dirty="0" smtClean="0"/>
              <a:t> over Ethernet </a:t>
            </a:r>
            <a:r>
              <a:rPr lang="en-US" dirty="0"/>
              <a:t>to </a:t>
            </a:r>
            <a:r>
              <a:rPr lang="en-US" dirty="0" smtClean="0"/>
              <a:t>the Pineapple </a:t>
            </a:r>
            <a:r>
              <a:rPr lang="en-US" dirty="0"/>
              <a:t>to download various </a:t>
            </a:r>
            <a:r>
              <a:rPr lang="en-US" dirty="0" smtClean="0"/>
              <a:t>Infusions</a:t>
            </a:r>
          </a:p>
          <a:p>
            <a:r>
              <a:rPr lang="en-US" dirty="0" smtClean="0"/>
              <a:t>Impersonate an Access Point</a:t>
            </a:r>
          </a:p>
          <a:p>
            <a:r>
              <a:rPr lang="en-US" dirty="0" smtClean="0"/>
              <a:t>Infusion:</a:t>
            </a:r>
          </a:p>
          <a:p>
            <a:pPr lvl="1"/>
            <a:r>
              <a:rPr lang="en-US" sz="2000" dirty="0"/>
              <a:t>Essentially </a:t>
            </a:r>
            <a:r>
              <a:rPr lang="en-US" sz="2000" dirty="0"/>
              <a:t>wrappers around relatively basic Linux </a:t>
            </a:r>
            <a:r>
              <a:rPr lang="en-US" sz="2000" dirty="0"/>
              <a:t>commands</a:t>
            </a:r>
          </a:p>
          <a:p>
            <a:pPr lvl="1"/>
            <a:r>
              <a:rPr lang="en-US" sz="2000" dirty="0"/>
              <a:t>Customized </a:t>
            </a:r>
            <a:r>
              <a:rPr lang="en-US" sz="2000" dirty="0"/>
              <a:t>mix of </a:t>
            </a:r>
            <a:r>
              <a:rPr lang="en-US" sz="2000" dirty="0" err="1"/>
              <a:t>php</a:t>
            </a:r>
            <a:r>
              <a:rPr lang="en-US" sz="2000" dirty="0"/>
              <a:t>, shell scripts, </a:t>
            </a:r>
            <a:r>
              <a:rPr lang="en-US" sz="2000" dirty="0"/>
              <a:t>Python</a:t>
            </a:r>
            <a:r>
              <a:rPr lang="en-US" sz="2000" dirty="0"/>
              <a:t>, </a:t>
            </a:r>
            <a:r>
              <a:rPr lang="en-US" sz="2000" dirty="0"/>
              <a:t>Perl</a:t>
            </a:r>
            <a:r>
              <a:rPr lang="en-US" sz="2000" dirty="0"/>
              <a:t>, </a:t>
            </a:r>
            <a:r>
              <a:rPr lang="en-US" sz="2000" dirty="0"/>
              <a:t>Ruby</a:t>
            </a:r>
          </a:p>
          <a:p>
            <a:pPr lvl="1"/>
            <a:r>
              <a:rPr lang="en-US" sz="2000" dirty="0" err="1"/>
              <a:t>Webapp</a:t>
            </a:r>
            <a:endParaRPr lang="en-US" sz="2000" dirty="0"/>
          </a:p>
          <a:p>
            <a:endParaRPr lang="en-US" sz="2200" dirty="0"/>
          </a:p>
          <a:p>
            <a:r>
              <a:rPr lang="en-US" sz="2400" dirty="0"/>
              <a:t>$100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83149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46BEDF-E8C1-4CB7-BF1D-A09C40E68FB1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9701" y="147945"/>
            <a:ext cx="10515600" cy="764965"/>
          </a:xfrm>
        </p:spPr>
        <p:txBody>
          <a:bodyPr/>
          <a:lstStyle/>
          <a:p>
            <a:r>
              <a:rPr lang="en-US" dirty="0" smtClean="0"/>
              <a:t>LAN Turtle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077200" y="6477001"/>
            <a:ext cx="24343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hlinkClick r:id="rId3"/>
              </a:rPr>
              <a:t>http://</a:t>
            </a:r>
            <a:r>
              <a:rPr lang="en-US" sz="1400" dirty="0">
                <a:hlinkClick r:id="rId3"/>
              </a:rPr>
              <a:t>hakshop.myshopify.com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66531" y="1066800"/>
            <a:ext cx="9744269" cy="5564088"/>
          </a:xfrm>
        </p:spPr>
        <p:txBody>
          <a:bodyPr/>
          <a:lstStyle/>
          <a:p>
            <a:r>
              <a:rPr lang="en-US" sz="2400" dirty="0"/>
              <a:t>Covert </a:t>
            </a:r>
            <a:r>
              <a:rPr lang="en-US" sz="2400" dirty="0" err="1"/>
              <a:t>PenTesting</a:t>
            </a:r>
            <a:r>
              <a:rPr lang="en-US" sz="2400" dirty="0"/>
              <a:t> Tool using Generic USB Ethernet Adapter</a:t>
            </a:r>
          </a:p>
          <a:p>
            <a:pPr lvl="1"/>
            <a:r>
              <a:rPr lang="en-US" sz="2200" dirty="0"/>
              <a:t>Masquerade as legit USB Ethernet Adapter</a:t>
            </a:r>
          </a:p>
          <a:p>
            <a:pPr lvl="2"/>
            <a:r>
              <a:rPr lang="en-US" dirty="0"/>
              <a:t>Plugs in USB Port on Host</a:t>
            </a:r>
          </a:p>
          <a:p>
            <a:pPr lvl="2"/>
            <a:r>
              <a:rPr lang="en-US" dirty="0"/>
              <a:t>Offers host an IP address, bridges connection</a:t>
            </a:r>
          </a:p>
          <a:p>
            <a:r>
              <a:rPr lang="en-US" sz="2400" dirty="0"/>
              <a:t>Provides stealthy Remote Access, Man-in-the-Middle (</a:t>
            </a:r>
            <a:r>
              <a:rPr lang="en-US" sz="2400" dirty="0" err="1"/>
              <a:t>MitM</a:t>
            </a:r>
            <a:r>
              <a:rPr lang="en-US" sz="2400" dirty="0"/>
              <a:t>) (Ethernet Pass-thru), and Network Intel Gathering</a:t>
            </a:r>
          </a:p>
          <a:p>
            <a:r>
              <a:rPr lang="en-US" sz="2400" dirty="0"/>
              <a:t>Specifications</a:t>
            </a:r>
            <a:endParaRPr lang="en-US" sz="2400" dirty="0"/>
          </a:p>
          <a:p>
            <a:pPr lvl="1"/>
            <a:r>
              <a:rPr lang="en-US" sz="2200" dirty="0"/>
              <a:t>Atheros </a:t>
            </a:r>
            <a:r>
              <a:rPr lang="en-US" sz="2200" dirty="0"/>
              <a:t>AR9331 </a:t>
            </a:r>
            <a:r>
              <a:rPr lang="en-US" sz="2200" dirty="0" err="1"/>
              <a:t>SoC</a:t>
            </a:r>
            <a:r>
              <a:rPr lang="en-US" sz="2200" dirty="0"/>
              <a:t> at 400 MHz MIPS</a:t>
            </a:r>
          </a:p>
          <a:p>
            <a:pPr lvl="1"/>
            <a:r>
              <a:rPr lang="en-US" sz="2200" dirty="0"/>
              <a:t>16 </a:t>
            </a:r>
            <a:r>
              <a:rPr lang="en-US" sz="2200" dirty="0"/>
              <a:t>MB Onboard </a:t>
            </a:r>
            <a:r>
              <a:rPr lang="en-US" sz="2200" dirty="0"/>
              <a:t>Flash / 64 </a:t>
            </a:r>
            <a:r>
              <a:rPr lang="en-US" sz="2200" dirty="0"/>
              <a:t>MB </a:t>
            </a:r>
            <a:r>
              <a:rPr lang="en-US" sz="2200" dirty="0"/>
              <a:t>DDR2</a:t>
            </a:r>
            <a:endParaRPr lang="en-US" sz="2200" dirty="0"/>
          </a:p>
          <a:p>
            <a:pPr lvl="1"/>
            <a:r>
              <a:rPr lang="en-US" sz="2200" dirty="0"/>
              <a:t>10/100 </a:t>
            </a:r>
            <a:r>
              <a:rPr lang="en-US" sz="2200" dirty="0"/>
              <a:t>Ethernet Port</a:t>
            </a:r>
          </a:p>
          <a:p>
            <a:pPr lvl="1"/>
            <a:r>
              <a:rPr lang="en-US" sz="2200" dirty="0"/>
              <a:t>USB </a:t>
            </a:r>
            <a:r>
              <a:rPr lang="en-US" sz="2200" dirty="0"/>
              <a:t>Ethernet Port - </a:t>
            </a:r>
            <a:r>
              <a:rPr lang="en-US" sz="2200" dirty="0" err="1"/>
              <a:t>Realtek</a:t>
            </a:r>
            <a:r>
              <a:rPr lang="en-US" sz="2200" dirty="0"/>
              <a:t> </a:t>
            </a:r>
            <a:r>
              <a:rPr lang="en-US" sz="2200" dirty="0"/>
              <a:t>RTL8152</a:t>
            </a:r>
          </a:p>
          <a:p>
            <a:endParaRPr lang="en-US" sz="2400" dirty="0"/>
          </a:p>
          <a:p>
            <a:r>
              <a:rPr lang="en-US" sz="2400" dirty="0"/>
              <a:t>$50</a:t>
            </a:r>
            <a:endParaRPr lang="en-US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6850" y="912910"/>
            <a:ext cx="2703173" cy="1520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7193" y="4058816"/>
            <a:ext cx="3512830" cy="22642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5761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46BEDF-E8C1-4CB7-BF1D-A09C40E68FB1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9701" y="147945"/>
            <a:ext cx="10515600" cy="764965"/>
          </a:xfrm>
        </p:spPr>
        <p:txBody>
          <a:bodyPr/>
          <a:lstStyle/>
          <a:p>
            <a:r>
              <a:rPr lang="en-US" dirty="0" smtClean="0"/>
              <a:t>Packet Squirrel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077200" y="6477001"/>
            <a:ext cx="24343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hlinkClick r:id="rId3"/>
              </a:rPr>
              <a:t>http://</a:t>
            </a:r>
            <a:r>
              <a:rPr lang="en-US" sz="1400" dirty="0">
                <a:hlinkClick r:id="rId3"/>
              </a:rPr>
              <a:t>hakshop.myshopify.com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66531" y="912910"/>
            <a:ext cx="9744269" cy="5717978"/>
          </a:xfrm>
        </p:spPr>
        <p:txBody>
          <a:bodyPr/>
          <a:lstStyle/>
          <a:p>
            <a:r>
              <a:rPr lang="en-US" sz="2400" dirty="0"/>
              <a:t>Covert </a:t>
            </a:r>
            <a:r>
              <a:rPr lang="en-US" sz="2400" dirty="0" err="1"/>
              <a:t>PenTesting</a:t>
            </a:r>
            <a:r>
              <a:rPr lang="en-US" sz="2400" dirty="0"/>
              <a:t> </a:t>
            </a:r>
            <a:r>
              <a:rPr lang="en-US" sz="2400" dirty="0" smtClean="0"/>
              <a:t>Tool</a:t>
            </a:r>
            <a:endParaRPr lang="en-US" sz="2400" dirty="0"/>
          </a:p>
          <a:p>
            <a:pPr lvl="1"/>
            <a:endParaRPr lang="en-US" dirty="0"/>
          </a:p>
          <a:p>
            <a:r>
              <a:rPr lang="en-US" sz="2400" dirty="0"/>
              <a:t>Provides stealthy Remote Access, Man-in-the-Middle (</a:t>
            </a:r>
            <a:r>
              <a:rPr lang="en-US" sz="2400" dirty="0" err="1"/>
              <a:t>MitM</a:t>
            </a:r>
            <a:r>
              <a:rPr lang="en-US" sz="2400" dirty="0"/>
              <a:t>) (Ethernet Pass-thru), and Network Intel Gathering</a:t>
            </a:r>
          </a:p>
          <a:p>
            <a:r>
              <a:rPr lang="en-US" sz="2400" dirty="0"/>
              <a:t>Specifications</a:t>
            </a:r>
            <a:endParaRPr lang="en-US" sz="2400" dirty="0"/>
          </a:p>
          <a:p>
            <a:pPr lvl="1"/>
            <a:r>
              <a:rPr lang="en-US" sz="2200" dirty="0"/>
              <a:t>Atheros </a:t>
            </a:r>
            <a:r>
              <a:rPr lang="en-US" sz="2200" dirty="0"/>
              <a:t>AR9331 </a:t>
            </a:r>
            <a:r>
              <a:rPr lang="en-US" sz="2200" dirty="0" err="1"/>
              <a:t>SoC</a:t>
            </a:r>
            <a:r>
              <a:rPr lang="en-US" sz="2200" dirty="0"/>
              <a:t> at 400 MHz MIPS</a:t>
            </a:r>
          </a:p>
          <a:p>
            <a:pPr lvl="1"/>
            <a:r>
              <a:rPr lang="en-US" sz="2200" dirty="0"/>
              <a:t>16 </a:t>
            </a:r>
            <a:r>
              <a:rPr lang="en-US" sz="2200" dirty="0"/>
              <a:t>MB Onboard </a:t>
            </a:r>
            <a:r>
              <a:rPr lang="en-US" sz="2200" dirty="0"/>
              <a:t>Flash / 64 </a:t>
            </a:r>
            <a:r>
              <a:rPr lang="en-US" sz="2200" dirty="0"/>
              <a:t>MB </a:t>
            </a:r>
            <a:r>
              <a:rPr lang="en-US" sz="2200" dirty="0"/>
              <a:t>DDR2</a:t>
            </a:r>
            <a:endParaRPr lang="en-US" sz="2200" dirty="0"/>
          </a:p>
          <a:p>
            <a:pPr lvl="1"/>
            <a:r>
              <a:rPr lang="en-US" sz="2200" dirty="0" smtClean="0"/>
              <a:t>2x 10/100 </a:t>
            </a:r>
            <a:r>
              <a:rPr lang="en-US" sz="2200" dirty="0"/>
              <a:t>Ethernet Port</a:t>
            </a:r>
          </a:p>
          <a:p>
            <a:pPr lvl="1"/>
            <a:r>
              <a:rPr lang="en-US" sz="2200" dirty="0"/>
              <a:t>USB </a:t>
            </a:r>
            <a:r>
              <a:rPr lang="en-US" sz="2200" dirty="0"/>
              <a:t>Ethernet </a:t>
            </a:r>
            <a:r>
              <a:rPr lang="en-US" sz="2200" dirty="0" smtClean="0"/>
              <a:t>Port</a:t>
            </a:r>
          </a:p>
          <a:p>
            <a:pPr lvl="1"/>
            <a:r>
              <a:rPr lang="en-US" sz="2200" dirty="0" smtClean="0"/>
              <a:t>Payload Selector (4 options)</a:t>
            </a:r>
          </a:p>
          <a:p>
            <a:pPr lvl="2"/>
            <a:r>
              <a:rPr lang="en-US" sz="1800" dirty="0" smtClean="0"/>
              <a:t>Scriptable</a:t>
            </a:r>
            <a:endParaRPr lang="en-US" sz="1800" dirty="0"/>
          </a:p>
          <a:p>
            <a:endParaRPr lang="en-US" sz="2400" dirty="0"/>
          </a:p>
          <a:p>
            <a:r>
              <a:rPr lang="en-US" sz="2400" dirty="0" smtClean="0"/>
              <a:t>$60</a:t>
            </a: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83910" y="149285"/>
            <a:ext cx="3170335" cy="17119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3296" y="2323323"/>
            <a:ext cx="5590949" cy="4076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791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46BEDF-E8C1-4CB7-BF1D-A09C40E68FB1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78364" y="183973"/>
            <a:ext cx="10515600" cy="729635"/>
          </a:xfrm>
        </p:spPr>
        <p:txBody>
          <a:bodyPr/>
          <a:lstStyle/>
          <a:p>
            <a:r>
              <a:rPr lang="en-US" dirty="0"/>
              <a:t>Throwing Star LAN Tap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2819401"/>
            <a:ext cx="8229600" cy="3813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85192" y="1066801"/>
            <a:ext cx="9725608" cy="4983163"/>
          </a:xfrm>
        </p:spPr>
        <p:txBody>
          <a:bodyPr/>
          <a:lstStyle/>
          <a:p>
            <a:r>
              <a:rPr lang="en-US" dirty="0" smtClean="0"/>
              <a:t>Passive </a:t>
            </a:r>
            <a:r>
              <a:rPr lang="en-US" dirty="0"/>
              <a:t>Ethernet </a:t>
            </a:r>
            <a:r>
              <a:rPr lang="en-US" dirty="0" smtClean="0"/>
              <a:t>tap - no power</a:t>
            </a:r>
          </a:p>
          <a:p>
            <a:pPr lvl="1"/>
            <a:r>
              <a:rPr lang="en-US" dirty="0" smtClean="0"/>
              <a:t>Looks </a:t>
            </a:r>
            <a:r>
              <a:rPr lang="en-US" dirty="0"/>
              <a:t>just like a section of </a:t>
            </a:r>
            <a:r>
              <a:rPr lang="en-US" dirty="0" smtClean="0"/>
              <a:t>cable (Ports J1 &amp; J2 are inline)</a:t>
            </a:r>
            <a:endParaRPr lang="en-US" dirty="0"/>
          </a:p>
          <a:p>
            <a:pPr lvl="1"/>
            <a:r>
              <a:rPr lang="en-US" dirty="0" smtClean="0"/>
              <a:t>Ports J3 &amp; J4 </a:t>
            </a:r>
            <a:r>
              <a:rPr lang="en-US" dirty="0"/>
              <a:t>are </a:t>
            </a:r>
            <a:r>
              <a:rPr lang="en-US" dirty="0" smtClean="0"/>
              <a:t>receive-only (Taps from J1 &amp; J2) (OWT)</a:t>
            </a:r>
            <a:endParaRPr lang="en-US" dirty="0"/>
          </a:p>
          <a:p>
            <a:pPr lvl="1"/>
            <a:r>
              <a:rPr lang="en-US" dirty="0" smtClean="0"/>
              <a:t>Monitor 10 / 100Mbps </a:t>
            </a:r>
            <a:r>
              <a:rPr lang="en-US" dirty="0"/>
              <a:t>not </a:t>
            </a:r>
            <a:r>
              <a:rPr lang="en-US" dirty="0" smtClean="0"/>
              <a:t>1000Mbps </a:t>
            </a:r>
            <a:r>
              <a:rPr lang="en-US" dirty="0"/>
              <a:t>(</a:t>
            </a:r>
            <a:r>
              <a:rPr lang="en-US" dirty="0" smtClean="0"/>
              <a:t>Gig-E)</a:t>
            </a:r>
          </a:p>
          <a:p>
            <a:pPr lvl="2"/>
            <a:r>
              <a:rPr lang="en-US" dirty="0" smtClean="0"/>
              <a:t>Intentionally </a:t>
            </a:r>
            <a:r>
              <a:rPr lang="en-US" dirty="0"/>
              <a:t>degrades </a:t>
            </a:r>
            <a:r>
              <a:rPr lang="en-US" dirty="0" smtClean="0"/>
              <a:t>Gig-E to 100 Mbps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748035" y="6324601"/>
            <a:ext cx="24343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hlinkClick r:id="rId4"/>
              </a:rPr>
              <a:t>http://</a:t>
            </a:r>
            <a:r>
              <a:rPr lang="en-US" sz="1400" dirty="0">
                <a:hlinkClick r:id="rId4"/>
              </a:rPr>
              <a:t>hakshop.myshopify.com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630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6339" y="3772933"/>
            <a:ext cx="6248400" cy="2632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46BEDF-E8C1-4CB7-BF1D-A09C40E68FB1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75727" y="271113"/>
            <a:ext cx="10515600" cy="757627"/>
          </a:xfrm>
        </p:spPr>
        <p:txBody>
          <a:bodyPr/>
          <a:lstStyle/>
          <a:p>
            <a:r>
              <a:rPr lang="en-US" dirty="0" smtClean="0"/>
              <a:t>USB Rubber Ducky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924801" y="6397824"/>
            <a:ext cx="25886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hlinkClick r:id="rId3"/>
              </a:rPr>
              <a:t>http://hakshop.myshopify.com</a:t>
            </a:r>
            <a:r>
              <a:rPr lang="en-US" sz="1400" dirty="0">
                <a:hlinkClick r:id="rId3"/>
              </a:rPr>
              <a:t>/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19878" y="1066801"/>
            <a:ext cx="9790922" cy="5331023"/>
          </a:xfrm>
        </p:spPr>
        <p:txBody>
          <a:bodyPr/>
          <a:lstStyle/>
          <a:p>
            <a:r>
              <a:rPr lang="en-US" dirty="0"/>
              <a:t>Keystroke Injection Attack </a:t>
            </a:r>
            <a:r>
              <a:rPr lang="en-US" dirty="0" smtClean="0"/>
              <a:t>Platform</a:t>
            </a:r>
          </a:p>
          <a:p>
            <a:r>
              <a:rPr lang="en-US" dirty="0" smtClean="0"/>
              <a:t>Simple </a:t>
            </a:r>
            <a:r>
              <a:rPr lang="en-US" dirty="0"/>
              <a:t>scripting </a:t>
            </a:r>
            <a:r>
              <a:rPr lang="en-US" dirty="0" smtClean="0"/>
              <a:t>language </a:t>
            </a:r>
            <a:r>
              <a:rPr lang="en-US" dirty="0"/>
              <a:t>and covert </a:t>
            </a:r>
            <a:r>
              <a:rPr lang="en-US" dirty="0" smtClean="0"/>
              <a:t>design</a:t>
            </a:r>
          </a:p>
          <a:p>
            <a:r>
              <a:rPr lang="en-US" dirty="0" smtClean="0"/>
              <a:t>USB </a:t>
            </a:r>
            <a:r>
              <a:rPr lang="en-US" dirty="0"/>
              <a:t>standard known as HID - or Human Interface </a:t>
            </a:r>
            <a:r>
              <a:rPr lang="en-US" dirty="0" smtClean="0"/>
              <a:t>Device</a:t>
            </a:r>
          </a:p>
          <a:p>
            <a:pPr lvl="1"/>
            <a:r>
              <a:rPr lang="en-US" dirty="0" smtClean="0"/>
              <a:t>Any </a:t>
            </a:r>
            <a:r>
              <a:rPr lang="en-US" dirty="0"/>
              <a:t>USB device claiming to be a Keyboard HID will be automatically detected and accepted by most modern operating </a:t>
            </a:r>
            <a:r>
              <a:rPr lang="en-US" dirty="0" smtClean="0"/>
              <a:t>systems</a:t>
            </a:r>
            <a:endParaRPr lang="en-US" dirty="0"/>
          </a:p>
          <a:p>
            <a:pPr lvl="1"/>
            <a:r>
              <a:rPr lang="en-US" dirty="0" smtClean="0"/>
              <a:t>Takes </a:t>
            </a:r>
            <a:r>
              <a:rPr lang="en-US" dirty="0"/>
              <a:t>advantage of </a:t>
            </a:r>
            <a:r>
              <a:rPr lang="en-US" dirty="0" smtClean="0"/>
              <a:t>the </a:t>
            </a:r>
            <a:r>
              <a:rPr lang="en-US" dirty="0"/>
              <a:t>inherent trust with scripted </a:t>
            </a:r>
            <a:r>
              <a:rPr lang="en-US" dirty="0" smtClean="0"/>
              <a:t>keystrokes</a:t>
            </a:r>
          </a:p>
          <a:p>
            <a:pPr lvl="1"/>
            <a:r>
              <a:rPr lang="en-US" dirty="0" smtClean="0"/>
              <a:t>May Include Payload(s)</a:t>
            </a:r>
          </a:p>
          <a:p>
            <a:endParaRPr lang="en-US" dirty="0"/>
          </a:p>
          <a:p>
            <a:r>
              <a:rPr lang="en-US" dirty="0" smtClean="0"/>
              <a:t>$43</a:t>
            </a:r>
          </a:p>
        </p:txBody>
      </p:sp>
    </p:spTree>
    <p:extLst>
      <p:ext uri="{BB962C8B-B14F-4D97-AF65-F5344CB8AC3E}">
        <p14:creationId xmlns:p14="http://schemas.microsoft.com/office/powerpoint/2010/main" val="20133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46BEDF-E8C1-4CB7-BF1D-A09C40E68FB1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ffectLst/>
              </a:rPr>
              <a:t>Overview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981200" y="1371600"/>
            <a:ext cx="8229600" cy="5181600"/>
          </a:xfrm>
        </p:spPr>
        <p:txBody>
          <a:bodyPr/>
          <a:lstStyle/>
          <a:p>
            <a:r>
              <a:rPr lang="en-US" dirty="0"/>
              <a:t>Today’s </a:t>
            </a:r>
            <a:r>
              <a:rPr lang="en-US" dirty="0" smtClean="0"/>
              <a:t>Cyber Security </a:t>
            </a:r>
            <a:r>
              <a:rPr lang="en-US" dirty="0"/>
              <a:t>arena continues to grow and become more refined as mobile devices are becoming smaller and more </a:t>
            </a:r>
            <a:r>
              <a:rPr lang="en-US" dirty="0" smtClean="0"/>
              <a:t>powerful</a:t>
            </a:r>
          </a:p>
          <a:p>
            <a:r>
              <a:rPr lang="en-US" dirty="0" smtClean="0"/>
              <a:t>Cyber-attacks </a:t>
            </a:r>
            <a:r>
              <a:rPr lang="en-US" dirty="0"/>
              <a:t>are becoming ubiquitous and growing every day in strength and velocity across the </a:t>
            </a:r>
            <a:r>
              <a:rPr lang="en-US" dirty="0" smtClean="0"/>
              <a:t>globe</a:t>
            </a:r>
          </a:p>
          <a:p>
            <a:r>
              <a:rPr lang="en-US" dirty="0" smtClean="0"/>
              <a:t>This </a:t>
            </a:r>
            <a:r>
              <a:rPr lang="en-US" dirty="0"/>
              <a:t>interactive talk surveys several optional mobile devices that are economically available to the Hacker and Penetration Testing </a:t>
            </a:r>
            <a:r>
              <a:rPr lang="en-US" dirty="0" smtClean="0"/>
              <a:t>community</a:t>
            </a:r>
          </a:p>
          <a:p>
            <a:r>
              <a:rPr lang="en-US" dirty="0" smtClean="0"/>
              <a:t>Show </a:t>
            </a:r>
            <a:r>
              <a:rPr lang="en-US" dirty="0"/>
              <a:t>how such mobile devices can be utilized as an attack vector along with providing awareness and insights as to what to look out for as newer mobile technologies are </a:t>
            </a:r>
            <a:r>
              <a:rPr lang="en-US" dirty="0" smtClean="0"/>
              <a:t>transformed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667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8520" y="3524171"/>
            <a:ext cx="2857500" cy="285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3520" y="4258648"/>
            <a:ext cx="1905000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46BEDF-E8C1-4CB7-BF1D-A09C40E68FB1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15030" y="196854"/>
            <a:ext cx="10515600" cy="67151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External Battery Packs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26571" y="998377"/>
            <a:ext cx="9884229" cy="5051588"/>
          </a:xfrm>
        </p:spPr>
        <p:txBody>
          <a:bodyPr/>
          <a:lstStyle/>
          <a:p>
            <a:r>
              <a:rPr lang="en-US" dirty="0" smtClean="0"/>
              <a:t>Range from 2600 </a:t>
            </a:r>
            <a:r>
              <a:rPr lang="en-US" dirty="0" err="1" smtClean="0"/>
              <a:t>mAh</a:t>
            </a:r>
            <a:r>
              <a:rPr lang="en-US" dirty="0" smtClean="0"/>
              <a:t> to 26800 </a:t>
            </a:r>
            <a:r>
              <a:rPr lang="en-US" dirty="0" err="1" smtClean="0"/>
              <a:t>mAh</a:t>
            </a:r>
            <a:endParaRPr lang="en-US" dirty="0"/>
          </a:p>
          <a:p>
            <a:r>
              <a:rPr lang="en-US" dirty="0" smtClean="0"/>
              <a:t>Designed to recharge cell phones, tablets</a:t>
            </a:r>
          </a:p>
          <a:p>
            <a:r>
              <a:rPr lang="en-US" dirty="0" smtClean="0"/>
              <a:t>2.1 A and/or 1 A ports</a:t>
            </a:r>
          </a:p>
          <a:p>
            <a:pPr lvl="1"/>
            <a:r>
              <a:rPr lang="en-US" dirty="0" smtClean="0"/>
              <a:t>If both ports used, may downgrade each port to 1 A</a:t>
            </a:r>
          </a:p>
          <a:p>
            <a:r>
              <a:rPr lang="en-US" dirty="0" smtClean="0"/>
              <a:t>Some have solar power option for recharging</a:t>
            </a:r>
          </a:p>
          <a:p>
            <a:r>
              <a:rPr lang="en-US" dirty="0" smtClean="0"/>
              <a:t>Small, economical – $20 - $99</a:t>
            </a:r>
          </a:p>
          <a:p>
            <a:r>
              <a:rPr lang="en-US" dirty="0" smtClean="0"/>
              <a:t>Runs Raspberry Pi for about 6-8 </a:t>
            </a:r>
            <a:r>
              <a:rPr lang="en-US" dirty="0" err="1" smtClean="0"/>
              <a:t>hrs</a:t>
            </a:r>
            <a:endParaRPr lang="en-US" dirty="0" smtClean="0"/>
          </a:p>
          <a:p>
            <a:pPr lvl="1"/>
            <a:r>
              <a:rPr lang="en-US" dirty="0" smtClean="0"/>
              <a:t>Tested with 16000 </a:t>
            </a:r>
            <a:r>
              <a:rPr lang="en-US" dirty="0" err="1" smtClean="0"/>
              <a:t>mAh</a:t>
            </a:r>
            <a:r>
              <a:rPr lang="en-US" dirty="0" smtClean="0"/>
              <a:t> battery</a:t>
            </a: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6750" y="4908550"/>
            <a:ext cx="3173260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3811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46BEDF-E8C1-4CB7-BF1D-A09C40E68FB1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2637" y="110173"/>
            <a:ext cx="9713167" cy="792162"/>
          </a:xfrm>
        </p:spPr>
        <p:txBody>
          <a:bodyPr>
            <a:normAutofit fontScale="90000"/>
          </a:bodyPr>
          <a:lstStyle/>
          <a:p>
            <a:r>
              <a:rPr lang="en-US" dirty="0" err="1" smtClean="0">
                <a:effectLst/>
              </a:rPr>
              <a:t>PenTest</a:t>
            </a:r>
            <a:r>
              <a:rPr lang="en-US" dirty="0" smtClean="0">
                <a:effectLst/>
              </a:rPr>
              <a:t> with Mobile Cyber Security </a:t>
            </a:r>
            <a:r>
              <a:rPr lang="en-US" dirty="0">
                <a:effectLst/>
              </a:rPr>
              <a:t>Devices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07910" y="1066801"/>
            <a:ext cx="9902890" cy="4983163"/>
          </a:xfrm>
        </p:spPr>
        <p:txBody>
          <a:bodyPr>
            <a:normAutofit/>
          </a:bodyPr>
          <a:lstStyle/>
          <a:p>
            <a:r>
              <a:rPr lang="en-US" dirty="0" smtClean="0"/>
              <a:t>Show </a:t>
            </a:r>
            <a:r>
              <a:rPr lang="en-US" dirty="0"/>
              <a:t>how such mobile devices can be utilized as an attack vector along with providing awareness and insights as to what to look out for as newer mobile technologies are </a:t>
            </a:r>
            <a:r>
              <a:rPr lang="en-US" dirty="0" smtClean="0"/>
              <a:t>transformed</a:t>
            </a:r>
          </a:p>
          <a:p>
            <a:r>
              <a:rPr lang="en-US" dirty="0" err="1" smtClean="0"/>
              <a:t>PenTest</a:t>
            </a:r>
            <a:r>
              <a:rPr lang="en-US" dirty="0" smtClean="0"/>
              <a:t> Drop Box</a:t>
            </a:r>
          </a:p>
          <a:p>
            <a:pPr lvl="1"/>
            <a:r>
              <a:rPr lang="en-US" dirty="0" smtClean="0"/>
              <a:t>“Phone Home”</a:t>
            </a:r>
          </a:p>
          <a:p>
            <a:pPr lvl="1"/>
            <a:r>
              <a:rPr lang="en-US" dirty="0" smtClean="0"/>
              <a:t>Open Reverse Shell or Call Back</a:t>
            </a:r>
          </a:p>
          <a:p>
            <a:r>
              <a:rPr lang="en-US" dirty="0"/>
              <a:t>Raspberry Pi </a:t>
            </a:r>
            <a:r>
              <a:rPr lang="en-US" dirty="0" smtClean="0"/>
              <a:t>3 </a:t>
            </a:r>
            <a:r>
              <a:rPr lang="en-US" dirty="0" smtClean="0"/>
              <a:t>with Kali </a:t>
            </a:r>
            <a:r>
              <a:rPr lang="en-US" dirty="0" smtClean="0"/>
              <a:t>2018.1 </a:t>
            </a:r>
            <a:r>
              <a:rPr lang="en-US" dirty="0" smtClean="0"/>
              <a:t>and </a:t>
            </a:r>
            <a:r>
              <a:rPr lang="en-US" dirty="0"/>
              <a:t>Micro Keyboard</a:t>
            </a:r>
          </a:p>
          <a:p>
            <a:r>
              <a:rPr lang="en-US" dirty="0" err="1"/>
              <a:t>WiFi</a:t>
            </a:r>
            <a:r>
              <a:rPr lang="en-US" dirty="0"/>
              <a:t> Pineapple</a:t>
            </a:r>
          </a:p>
          <a:p>
            <a:r>
              <a:rPr lang="en-US" dirty="0"/>
              <a:t>NEXUS 7 with Kali </a:t>
            </a:r>
            <a:r>
              <a:rPr lang="en-US" dirty="0" err="1"/>
              <a:t>NetHunter</a:t>
            </a:r>
            <a:r>
              <a:rPr lang="en-US" dirty="0"/>
              <a:t> and OTG </a:t>
            </a:r>
            <a:r>
              <a:rPr lang="en-US" dirty="0" smtClean="0"/>
              <a:t>Micro Keyboard</a:t>
            </a:r>
          </a:p>
          <a:p>
            <a:r>
              <a:rPr lang="en-US" dirty="0" err="1" smtClean="0"/>
              <a:t>WiFi</a:t>
            </a:r>
            <a:r>
              <a:rPr lang="en-US" dirty="0" smtClean="0"/>
              <a:t> Grenade with Battery Pack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6958" y="2331004"/>
            <a:ext cx="1695263" cy="152098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7801" y="5486400"/>
            <a:ext cx="1233579" cy="1174582"/>
          </a:xfrm>
          <a:prstGeom prst="rect">
            <a:avLst/>
          </a:prstGeom>
        </p:spPr>
      </p:pic>
      <p:pic>
        <p:nvPicPr>
          <p:cNvPr id="1028" name="Picture 4" descr="http://samurailink3.com/images/2015-04-09-wifi-grenad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1" y="5918142"/>
            <a:ext cx="859483" cy="813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8214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0960" y="187844"/>
            <a:ext cx="10515600" cy="1325563"/>
          </a:xfrm>
        </p:spPr>
        <p:txBody>
          <a:bodyPr/>
          <a:lstStyle/>
          <a:p>
            <a:r>
              <a:rPr lang="en-US" dirty="0" smtClean="0"/>
              <a:t>Some Recommended Reading…</a:t>
            </a:r>
            <a:endParaRPr lang="en-US" dirty="0"/>
          </a:p>
        </p:txBody>
      </p:sp>
      <p:pic>
        <p:nvPicPr>
          <p:cNvPr id="13314" name="Picture 2" descr="C:\Users\john.carls\Documents\Bluetooth Folder\CAM01020.jpg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81200" y="1842063"/>
            <a:ext cx="8229600" cy="4318462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6BEDF-E8C1-4CB7-BF1D-A09C40E68FB1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090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600" y="2031179"/>
            <a:ext cx="2379492" cy="284711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46BEDF-E8C1-4CB7-BF1D-A09C40E68FB1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1" y="2057401"/>
            <a:ext cx="2186003" cy="2820893"/>
          </a:xfrm>
          <a:prstGeom prst="rect">
            <a:avLst/>
          </a:prstGeom>
        </p:spPr>
      </p:pic>
      <p:sp>
        <p:nvSpPr>
          <p:cNvPr id="10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one is the “hacker”?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142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http://img.deusm.com/darkreading/2014/09/1316122/Cartoon_ID-Mgmt.jpg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752600"/>
            <a:ext cx="76962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46BEDF-E8C1-4CB7-BF1D-A09C40E68FB1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25017" y="167660"/>
            <a:ext cx="10515600" cy="822941"/>
          </a:xfrm>
        </p:spPr>
        <p:txBody>
          <a:bodyPr/>
          <a:lstStyle/>
          <a:p>
            <a:r>
              <a:rPr lang="en-US" dirty="0" smtClean="0">
                <a:effectLst/>
              </a:rPr>
              <a:t>Cyber Attacks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9755" y="990601"/>
            <a:ext cx="10374086" cy="5059363"/>
          </a:xfrm>
        </p:spPr>
        <p:txBody>
          <a:bodyPr/>
          <a:lstStyle/>
          <a:p>
            <a:r>
              <a:rPr lang="en-US" dirty="0" smtClean="0"/>
              <a:t>Cyber-attacks </a:t>
            </a:r>
            <a:r>
              <a:rPr lang="en-US" dirty="0"/>
              <a:t>are becoming ubiquitous and growing every day in strength and velocity across the </a:t>
            </a:r>
            <a:r>
              <a:rPr lang="en-US" dirty="0" smtClean="0"/>
              <a:t>globe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161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46BEDF-E8C1-4CB7-BF1D-A09C40E68FB1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94388" y="279908"/>
            <a:ext cx="10515600" cy="970845"/>
          </a:xfrm>
        </p:spPr>
        <p:txBody>
          <a:bodyPr/>
          <a:lstStyle/>
          <a:p>
            <a:r>
              <a:rPr lang="en-US" smtClean="0">
                <a:effectLst/>
              </a:rPr>
              <a:t>Mobile Computing Devices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65110" y="1143000"/>
            <a:ext cx="9445690" cy="5257800"/>
          </a:xfrm>
        </p:spPr>
        <p:txBody>
          <a:bodyPr/>
          <a:lstStyle/>
          <a:p>
            <a:r>
              <a:rPr lang="en-US" sz="2400" dirty="0" smtClean="0"/>
              <a:t>Today’s Cyber Security arena continues to grow and become more refined as mobile devices are becoming smaller and more powerful</a:t>
            </a:r>
          </a:p>
          <a:p>
            <a:r>
              <a:rPr lang="en-US" sz="2400" dirty="0" smtClean="0"/>
              <a:t>Micro-Form-Factor (Handheld) Computing Devices:</a:t>
            </a:r>
          </a:p>
          <a:p>
            <a:pPr lvl="1"/>
            <a:r>
              <a:rPr lang="en-US" sz="2000" dirty="0" smtClean="0"/>
              <a:t>Raspberry Pi </a:t>
            </a:r>
            <a:r>
              <a:rPr lang="en-US" sz="1200" dirty="0" smtClean="0"/>
              <a:t>(</a:t>
            </a:r>
            <a:r>
              <a:rPr lang="en-US" sz="1200" dirty="0" smtClean="0">
                <a:hlinkClick r:id="rId3"/>
              </a:rPr>
              <a:t>http://www.raspberrypi.org</a:t>
            </a:r>
            <a:r>
              <a:rPr lang="en-US" sz="1200" dirty="0" smtClean="0"/>
              <a:t>)</a:t>
            </a:r>
            <a:endParaRPr lang="en-US" sz="2000" dirty="0" smtClean="0"/>
          </a:p>
          <a:p>
            <a:pPr lvl="3"/>
            <a:r>
              <a:rPr lang="en-US" dirty="0" smtClean="0"/>
              <a:t>Banana Pi </a:t>
            </a:r>
            <a:r>
              <a:rPr lang="en-US" sz="900" dirty="0" smtClean="0"/>
              <a:t>(</a:t>
            </a:r>
            <a:r>
              <a:rPr lang="en-US" sz="900" dirty="0" smtClean="0">
                <a:hlinkClick r:id="rId4"/>
              </a:rPr>
              <a:t>http://www.bananapi.org</a:t>
            </a:r>
            <a:r>
              <a:rPr lang="en-US" sz="900" dirty="0" smtClean="0"/>
              <a:t>)</a:t>
            </a:r>
          </a:p>
          <a:p>
            <a:pPr lvl="3"/>
            <a:r>
              <a:rPr lang="en-US" dirty="0" smtClean="0"/>
              <a:t>Orange Pi </a:t>
            </a:r>
            <a:r>
              <a:rPr lang="en-US" sz="900" dirty="0" smtClean="0"/>
              <a:t>(</a:t>
            </a:r>
            <a:r>
              <a:rPr lang="en-US" sz="900" dirty="0" smtClean="0">
                <a:hlinkClick r:id="rId4"/>
              </a:rPr>
              <a:t>http://www.orangepi.org</a:t>
            </a:r>
            <a:r>
              <a:rPr lang="en-US" sz="900" dirty="0" smtClean="0"/>
              <a:t>)</a:t>
            </a:r>
          </a:p>
          <a:p>
            <a:pPr lvl="1"/>
            <a:r>
              <a:rPr lang="en-US" sz="2000" dirty="0" err="1" smtClean="0"/>
              <a:t>BeagleBoard</a:t>
            </a:r>
            <a:r>
              <a:rPr lang="en-US" sz="2000" dirty="0" smtClean="0"/>
              <a:t> </a:t>
            </a:r>
            <a:r>
              <a:rPr lang="en-US" sz="1200" dirty="0" smtClean="0"/>
              <a:t>(</a:t>
            </a:r>
            <a:r>
              <a:rPr lang="en-US" sz="1200" dirty="0" smtClean="0">
                <a:hlinkClick r:id="rId5"/>
              </a:rPr>
              <a:t>http://beagleboard.org</a:t>
            </a:r>
            <a:r>
              <a:rPr lang="en-US" sz="1200" dirty="0" smtClean="0"/>
              <a:t>)</a:t>
            </a:r>
            <a:endParaRPr lang="en-US" sz="2000" dirty="0" smtClean="0"/>
          </a:p>
          <a:p>
            <a:pPr lvl="1"/>
            <a:r>
              <a:rPr lang="en-US" sz="2000" dirty="0" err="1" smtClean="0"/>
              <a:t>Parallela</a:t>
            </a:r>
            <a:r>
              <a:rPr lang="en-US" sz="2000" dirty="0" smtClean="0"/>
              <a:t> </a:t>
            </a:r>
            <a:r>
              <a:rPr lang="en-US" sz="1200" dirty="0" smtClean="0"/>
              <a:t>(</a:t>
            </a:r>
            <a:r>
              <a:rPr lang="en-US" sz="1200" dirty="0" smtClean="0">
                <a:hlinkClick r:id="rId6"/>
              </a:rPr>
              <a:t>http://www.parallela.org</a:t>
            </a:r>
            <a:r>
              <a:rPr lang="en-US" sz="1200" dirty="0" smtClean="0"/>
              <a:t>)</a:t>
            </a:r>
            <a:endParaRPr lang="en-US" sz="2000" dirty="0" smtClean="0"/>
          </a:p>
          <a:p>
            <a:pPr lvl="1"/>
            <a:r>
              <a:rPr lang="en-US" sz="2000" dirty="0" smtClean="0"/>
              <a:t>Nexus Tablets </a:t>
            </a:r>
            <a:r>
              <a:rPr lang="en-US" sz="1200" dirty="0" smtClean="0"/>
              <a:t>(</a:t>
            </a:r>
            <a:r>
              <a:rPr lang="en-US" sz="1200" dirty="0" smtClean="0">
                <a:hlinkClick r:id="rId7"/>
              </a:rPr>
              <a:t>http://www.google.com/nexus</a:t>
            </a:r>
            <a:r>
              <a:rPr lang="en-US" sz="1200" dirty="0" smtClean="0"/>
              <a:t>)</a:t>
            </a:r>
            <a:endParaRPr lang="en-US" sz="2000" dirty="0" smtClean="0"/>
          </a:p>
          <a:p>
            <a:pPr lvl="1"/>
            <a:r>
              <a:rPr lang="en-US" sz="2000" dirty="0" smtClean="0"/>
              <a:t>Samsung Galaxy </a:t>
            </a:r>
            <a:r>
              <a:rPr lang="en-US" sz="1200" dirty="0" smtClean="0"/>
              <a:t>(</a:t>
            </a:r>
            <a:r>
              <a:rPr lang="en-US" sz="1200" dirty="0" smtClean="0">
                <a:hlinkClick r:id="rId8"/>
              </a:rPr>
              <a:t>http://www.samsung.com/us/mobile/galaxy-tabroid.us</a:t>
            </a:r>
            <a:r>
              <a:rPr lang="en-US" sz="1200" dirty="0" smtClean="0"/>
              <a:t>)</a:t>
            </a:r>
            <a:endParaRPr lang="en-US" sz="2000" dirty="0" smtClean="0"/>
          </a:p>
          <a:p>
            <a:r>
              <a:rPr lang="en-US" sz="2400" dirty="0" smtClean="0"/>
              <a:t>PC-on-a-Stick</a:t>
            </a:r>
          </a:p>
          <a:p>
            <a:pPr lvl="1"/>
            <a:r>
              <a:rPr lang="en-US" sz="2000" dirty="0" smtClean="0"/>
              <a:t>Stick Computing </a:t>
            </a:r>
            <a:r>
              <a:rPr lang="en-US" sz="1200" dirty="0" smtClean="0"/>
              <a:t>(</a:t>
            </a:r>
            <a:r>
              <a:rPr lang="en-US" sz="1200" dirty="0" smtClean="0">
                <a:hlinkClick r:id="rId9"/>
              </a:rPr>
              <a:t>http://www.stickcomputing.com</a:t>
            </a:r>
            <a:r>
              <a:rPr lang="en-US" sz="1200" dirty="0" smtClean="0"/>
              <a:t>)</a:t>
            </a:r>
            <a:endParaRPr lang="en-US" sz="2000" dirty="0" smtClean="0"/>
          </a:p>
          <a:p>
            <a:r>
              <a:rPr lang="en-US" sz="2400" dirty="0" smtClean="0"/>
              <a:t>Many More!</a:t>
            </a:r>
            <a:endParaRPr lang="en-US" sz="24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8783" y="2752531"/>
            <a:ext cx="2563572" cy="18956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8782" y="4988316"/>
            <a:ext cx="2563572" cy="17059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93525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46BEDF-E8C1-4CB7-BF1D-A09C40E68FB1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08992" y="198437"/>
            <a:ext cx="10515600" cy="62388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System on a Chip (</a:t>
            </a:r>
            <a:r>
              <a:rPr lang="en-US" dirty="0" err="1" smtClean="0"/>
              <a:t>SoC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62473" y="961053"/>
            <a:ext cx="9548327" cy="5515947"/>
          </a:xfrm>
        </p:spPr>
        <p:txBody>
          <a:bodyPr>
            <a:normAutofit/>
          </a:bodyPr>
          <a:lstStyle/>
          <a:p>
            <a:r>
              <a:rPr lang="en-US" dirty="0" smtClean="0"/>
              <a:t>Processor </a:t>
            </a:r>
            <a:r>
              <a:rPr lang="en-US" dirty="0"/>
              <a:t>or DSP </a:t>
            </a:r>
            <a:r>
              <a:rPr lang="en-US" dirty="0" smtClean="0"/>
              <a:t>core</a:t>
            </a:r>
          </a:p>
          <a:p>
            <a:pPr lvl="1"/>
            <a:r>
              <a:rPr lang="en-US" dirty="0" smtClean="0"/>
              <a:t>May include more than one processor core</a:t>
            </a:r>
          </a:p>
          <a:p>
            <a:pPr lvl="2"/>
            <a:r>
              <a:rPr lang="en-US" dirty="0" smtClean="0"/>
              <a:t>Multiprocessor </a:t>
            </a:r>
            <a:r>
              <a:rPr lang="en-US" dirty="0"/>
              <a:t>system on chip (</a:t>
            </a:r>
            <a:r>
              <a:rPr lang="en-US" dirty="0" err="1"/>
              <a:t>MPSoC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Memory blocks:  ROM</a:t>
            </a:r>
            <a:r>
              <a:rPr lang="en-US" dirty="0"/>
              <a:t>, RAM, </a:t>
            </a:r>
            <a:r>
              <a:rPr lang="en-US" dirty="0" smtClean="0"/>
              <a:t>EEPROM</a:t>
            </a:r>
          </a:p>
          <a:p>
            <a:r>
              <a:rPr lang="en-US" dirty="0" smtClean="0"/>
              <a:t>Video Processor or GPU</a:t>
            </a:r>
            <a:endParaRPr lang="en-US" dirty="0"/>
          </a:p>
          <a:p>
            <a:r>
              <a:rPr lang="en-US" dirty="0" smtClean="0"/>
              <a:t>External interfaces:  USB</a:t>
            </a:r>
            <a:r>
              <a:rPr lang="en-US" dirty="0"/>
              <a:t>, FireWire, Ethernet, USART, SPI</a:t>
            </a:r>
          </a:p>
          <a:p>
            <a:r>
              <a:rPr lang="en-US" dirty="0" smtClean="0"/>
              <a:t>Analog interfaces:  ADCs </a:t>
            </a:r>
            <a:r>
              <a:rPr lang="en-US" dirty="0"/>
              <a:t>and DACs</a:t>
            </a:r>
          </a:p>
          <a:p>
            <a:r>
              <a:rPr lang="en-US" dirty="0" smtClean="0"/>
              <a:t>Controllers:  GPIO, DMA, Video, Timing, Power, </a:t>
            </a:r>
            <a:endParaRPr lang="en-US" dirty="0"/>
          </a:p>
          <a:p>
            <a:r>
              <a:rPr lang="en-US" dirty="0"/>
              <a:t>A bus </a:t>
            </a:r>
            <a:r>
              <a:rPr lang="en-US" dirty="0" smtClean="0"/>
              <a:t>to connect everything</a:t>
            </a:r>
          </a:p>
          <a:p>
            <a:pPr marL="457200" lvl="1" indent="0">
              <a:buNone/>
            </a:pPr>
            <a:r>
              <a:rPr lang="en-US" sz="1600" dirty="0"/>
              <a:t>DMA </a:t>
            </a:r>
            <a:r>
              <a:rPr lang="en-US" sz="1600" dirty="0"/>
              <a:t>controllers route data directly </a:t>
            </a:r>
            <a:r>
              <a:rPr lang="en-US" sz="1600" dirty="0"/>
              <a:t>between</a:t>
            </a:r>
          </a:p>
          <a:p>
            <a:pPr marL="457200" lvl="1" indent="0">
              <a:buNone/>
            </a:pPr>
            <a:r>
              <a:rPr lang="en-US" sz="1600" dirty="0"/>
              <a:t>external </a:t>
            </a:r>
            <a:r>
              <a:rPr lang="en-US" sz="1600" dirty="0"/>
              <a:t>interfaces and memory, </a:t>
            </a:r>
            <a:r>
              <a:rPr lang="en-US" sz="1600" dirty="0"/>
              <a:t>bypassing</a:t>
            </a:r>
          </a:p>
          <a:p>
            <a:pPr marL="457200" lvl="1" indent="0">
              <a:buNone/>
            </a:pPr>
            <a:r>
              <a:rPr lang="en-US" sz="1600" dirty="0"/>
              <a:t>the </a:t>
            </a:r>
            <a:r>
              <a:rPr lang="en-US" sz="1600" dirty="0"/>
              <a:t>processor core and thereby </a:t>
            </a:r>
            <a:r>
              <a:rPr lang="en-US" sz="1600" dirty="0"/>
              <a:t>increasing</a:t>
            </a:r>
          </a:p>
          <a:p>
            <a:pPr marL="457200" lvl="1" indent="0">
              <a:buNone/>
            </a:pPr>
            <a:r>
              <a:rPr lang="en-US" sz="1600" dirty="0"/>
              <a:t>the </a:t>
            </a:r>
            <a:r>
              <a:rPr lang="en-US" sz="1600" dirty="0"/>
              <a:t>data throughput of the </a:t>
            </a:r>
            <a:r>
              <a:rPr lang="en-US" sz="1600" dirty="0" err="1" smtClean="0"/>
              <a:t>SoC</a:t>
            </a:r>
            <a:endParaRPr lang="en-US" sz="16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7393" y="3659995"/>
            <a:ext cx="3421187" cy="27539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44157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0" y="3352800"/>
            <a:ext cx="4876800" cy="3447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46BEDF-E8C1-4CB7-BF1D-A09C40E68FB1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78363" y="269504"/>
            <a:ext cx="10515600" cy="720304"/>
          </a:xfrm>
        </p:spPr>
        <p:txBody>
          <a:bodyPr/>
          <a:lstStyle/>
          <a:p>
            <a:r>
              <a:rPr lang="en-US" dirty="0" smtClean="0"/>
              <a:t>Raspberry Pi </a:t>
            </a:r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62473" y="1143001"/>
            <a:ext cx="9548327" cy="4906963"/>
          </a:xfrm>
        </p:spPr>
        <p:txBody>
          <a:bodyPr/>
          <a:lstStyle/>
          <a:p>
            <a:r>
              <a:rPr lang="en-US" dirty="0" smtClean="0"/>
              <a:t>Raspberry Pi Foundation – UK</a:t>
            </a:r>
          </a:p>
          <a:p>
            <a:r>
              <a:rPr lang="en-US" dirty="0" smtClean="0"/>
              <a:t>Broadcom </a:t>
            </a:r>
            <a:r>
              <a:rPr lang="en-US" dirty="0" smtClean="0"/>
              <a:t>BCM2837 64-bit </a:t>
            </a:r>
            <a:r>
              <a:rPr lang="en-US" dirty="0" err="1" smtClean="0"/>
              <a:t>SoC</a:t>
            </a:r>
            <a:endParaRPr lang="en-US" dirty="0" smtClean="0"/>
          </a:p>
          <a:p>
            <a:pPr lvl="1"/>
            <a:r>
              <a:rPr lang="en-US" dirty="0" smtClean="0"/>
              <a:t>Quad-core ARM </a:t>
            </a:r>
            <a:r>
              <a:rPr lang="en-US" dirty="0" smtClean="0"/>
              <a:t>Cortex-A53 1.2 GHz </a:t>
            </a:r>
            <a:r>
              <a:rPr lang="en-US" dirty="0" smtClean="0"/>
              <a:t>processor</a:t>
            </a:r>
          </a:p>
          <a:p>
            <a:pPr lvl="1"/>
            <a:r>
              <a:rPr lang="en-US" dirty="0" smtClean="0"/>
              <a:t>Dual Core </a:t>
            </a:r>
            <a:r>
              <a:rPr lang="en-US" dirty="0" err="1" smtClean="0"/>
              <a:t>VideoCore</a:t>
            </a:r>
            <a:r>
              <a:rPr lang="en-US" dirty="0" smtClean="0"/>
              <a:t> IV GPU (1 </a:t>
            </a:r>
            <a:r>
              <a:rPr lang="en-US" dirty="0" err="1" smtClean="0"/>
              <a:t>Gpixels</a:t>
            </a:r>
            <a:r>
              <a:rPr lang="en-US" dirty="0" smtClean="0"/>
              <a:t>/s  ~ 2001 Xbox)</a:t>
            </a:r>
          </a:p>
          <a:p>
            <a:pPr lvl="1"/>
            <a:r>
              <a:rPr lang="en-US" dirty="0" smtClean="0"/>
              <a:t>1 GB LPDDR2 + microSD</a:t>
            </a:r>
          </a:p>
          <a:p>
            <a:pPr lvl="1"/>
            <a:r>
              <a:rPr lang="en-US" dirty="0"/>
              <a:t>10/100 </a:t>
            </a:r>
            <a:r>
              <a:rPr lang="en-US" dirty="0" smtClean="0"/>
              <a:t>Mbps Ethernet</a:t>
            </a:r>
            <a:endParaRPr lang="en-US" dirty="0"/>
          </a:p>
          <a:p>
            <a:pPr lvl="1"/>
            <a:r>
              <a:rPr lang="en-US" dirty="0" smtClean="0"/>
              <a:t>4 USB </a:t>
            </a:r>
            <a:r>
              <a:rPr lang="en-US" dirty="0" smtClean="0"/>
              <a:t>Ports</a:t>
            </a:r>
          </a:p>
          <a:p>
            <a:pPr lvl="1"/>
            <a:r>
              <a:rPr lang="en-US" dirty="0" smtClean="0"/>
              <a:t>Wireless n + Bluetooth LE</a:t>
            </a:r>
            <a:endParaRPr lang="en-US" dirty="0" smtClean="0"/>
          </a:p>
          <a:p>
            <a:pPr lvl="1"/>
            <a:r>
              <a:rPr lang="en-US" dirty="0" smtClean="0"/>
              <a:t>HDMI</a:t>
            </a:r>
          </a:p>
          <a:p>
            <a:r>
              <a:rPr lang="en-US" dirty="0" smtClean="0"/>
              <a:t>Linux </a:t>
            </a:r>
            <a:r>
              <a:rPr lang="en-US" dirty="0"/>
              <a:t>OS</a:t>
            </a:r>
          </a:p>
          <a:p>
            <a:r>
              <a:rPr lang="en-US" dirty="0"/>
              <a:t>$</a:t>
            </a:r>
            <a:r>
              <a:rPr lang="en-US" dirty="0" smtClean="0"/>
              <a:t>35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2895" y="269504"/>
            <a:ext cx="841809" cy="876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483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46BEDF-E8C1-4CB7-BF1D-A09C40E68FB1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40651"/>
            <a:ext cx="10515600" cy="748296"/>
          </a:xfrm>
        </p:spPr>
        <p:txBody>
          <a:bodyPr/>
          <a:lstStyle/>
          <a:p>
            <a:r>
              <a:rPr lang="en-US" dirty="0" err="1" smtClean="0"/>
              <a:t>BeagleBone</a:t>
            </a:r>
            <a:r>
              <a:rPr lang="en-US" dirty="0" smtClean="0"/>
              <a:t> Black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1397" y="2687216"/>
            <a:ext cx="5381397" cy="36691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Content Placeholder 4"/>
          <p:cNvSpPr>
            <a:spLocks noGrp="1"/>
          </p:cNvSpPr>
          <p:nvPr>
            <p:ph idx="1"/>
          </p:nvPr>
        </p:nvSpPr>
        <p:spPr>
          <a:xfrm>
            <a:off x="662473" y="1143001"/>
            <a:ext cx="9548327" cy="4906963"/>
          </a:xfrm>
        </p:spPr>
        <p:txBody>
          <a:bodyPr/>
          <a:lstStyle/>
          <a:p>
            <a:r>
              <a:rPr lang="en-US" dirty="0" smtClean="0"/>
              <a:t>Texas Instruments</a:t>
            </a:r>
          </a:p>
          <a:p>
            <a:r>
              <a:rPr lang="en-US" dirty="0" smtClean="0"/>
              <a:t>TI AM3358/9 </a:t>
            </a:r>
            <a:r>
              <a:rPr lang="en-US" dirty="0" err="1" smtClean="0"/>
              <a:t>SoC</a:t>
            </a:r>
            <a:endParaRPr lang="en-US" dirty="0" smtClean="0"/>
          </a:p>
          <a:p>
            <a:pPr lvl="1"/>
            <a:r>
              <a:rPr lang="en-US" dirty="0" smtClean="0"/>
              <a:t>ARM Cortex-A8 processor @ 1 GHz</a:t>
            </a:r>
          </a:p>
          <a:p>
            <a:pPr lvl="1"/>
            <a:r>
              <a:rPr lang="en-US" dirty="0" smtClean="0"/>
              <a:t>Micro-HDMI (No graphics processor)</a:t>
            </a:r>
          </a:p>
          <a:p>
            <a:pPr lvl="1"/>
            <a:r>
              <a:rPr lang="en-US" dirty="0" smtClean="0"/>
              <a:t>512 MB + 2 GB </a:t>
            </a:r>
            <a:r>
              <a:rPr lang="en-US" dirty="0" err="1" smtClean="0"/>
              <a:t>eMMC</a:t>
            </a:r>
            <a:r>
              <a:rPr lang="en-US" dirty="0" smtClean="0"/>
              <a:t> flash memory</a:t>
            </a:r>
          </a:p>
          <a:p>
            <a:pPr lvl="1"/>
            <a:r>
              <a:rPr lang="en-US" dirty="0"/>
              <a:t>10/100 </a:t>
            </a:r>
            <a:r>
              <a:rPr lang="en-US" dirty="0" smtClean="0"/>
              <a:t>Mbps Ethernet</a:t>
            </a:r>
            <a:endParaRPr lang="en-US" dirty="0"/>
          </a:p>
          <a:p>
            <a:pPr lvl="1"/>
            <a:r>
              <a:rPr lang="en-US" dirty="0"/>
              <a:t>1</a:t>
            </a:r>
            <a:r>
              <a:rPr lang="en-US" dirty="0" smtClean="0"/>
              <a:t> USB Port</a:t>
            </a:r>
          </a:p>
          <a:p>
            <a:r>
              <a:rPr lang="en-US" dirty="0" smtClean="0"/>
              <a:t>Linux </a:t>
            </a:r>
            <a:r>
              <a:rPr lang="en-US" dirty="0"/>
              <a:t>OS</a:t>
            </a:r>
          </a:p>
          <a:p>
            <a:r>
              <a:rPr lang="en-US" dirty="0" smtClean="0"/>
              <a:t>$55</a:t>
            </a:r>
            <a:endParaRPr lang="en-US" dirty="0"/>
          </a:p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0805" y="304800"/>
            <a:ext cx="2281989" cy="419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85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john.carls\Documents\Conference\Pics\ParallellaTopView4hi-01-1024x65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6042" y="3801165"/>
            <a:ext cx="4674039" cy="2971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C46BEDF-E8C1-4CB7-BF1D-A09C40E68FB1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Parallela</a:t>
            </a:r>
            <a:endParaRPr lang="en-US"/>
          </a:p>
        </p:txBody>
      </p:sp>
      <p:sp>
        <p:nvSpPr>
          <p:cNvPr id="8" name="Content Placeholder 4"/>
          <p:cNvSpPr>
            <a:spLocks noGrp="1"/>
          </p:cNvSpPr>
          <p:nvPr>
            <p:ph idx="1"/>
          </p:nvPr>
        </p:nvSpPr>
        <p:spPr>
          <a:xfrm>
            <a:off x="1981200" y="1143001"/>
            <a:ext cx="6629400" cy="4906963"/>
          </a:xfrm>
        </p:spPr>
        <p:txBody>
          <a:bodyPr/>
          <a:lstStyle/>
          <a:p>
            <a:r>
              <a:rPr lang="en-US" dirty="0" err="1" smtClean="0"/>
              <a:t>Adapteva</a:t>
            </a:r>
            <a:r>
              <a:rPr lang="en-US" dirty="0" smtClean="0"/>
              <a:t>, Inc.</a:t>
            </a:r>
          </a:p>
          <a:p>
            <a:r>
              <a:rPr lang="en-US" dirty="0" smtClean="0"/>
              <a:t>Zynq-7000 AP </a:t>
            </a:r>
            <a:r>
              <a:rPr lang="en-US" dirty="0" err="1" smtClean="0"/>
              <a:t>SoC</a:t>
            </a:r>
            <a:endParaRPr lang="en-US" dirty="0" smtClean="0"/>
          </a:p>
          <a:p>
            <a:pPr lvl="1"/>
            <a:r>
              <a:rPr lang="en-US" dirty="0" smtClean="0"/>
              <a:t>Dual-core ARM Cortex-A9 processor @ 1 GHz</a:t>
            </a:r>
          </a:p>
          <a:p>
            <a:pPr lvl="1"/>
            <a:r>
              <a:rPr lang="en-US" dirty="0" err="1" smtClean="0"/>
              <a:t>Ephiphany</a:t>
            </a:r>
            <a:r>
              <a:rPr lang="en-US" dirty="0" smtClean="0"/>
              <a:t> 16-core @ 800 MHz (32 GFLOPS Peak)</a:t>
            </a:r>
          </a:p>
          <a:p>
            <a:pPr lvl="1"/>
            <a:r>
              <a:rPr lang="en-US" dirty="0" smtClean="0"/>
              <a:t>Micro HDMI</a:t>
            </a:r>
          </a:p>
          <a:p>
            <a:pPr lvl="1"/>
            <a:r>
              <a:rPr lang="en-US" dirty="0" smtClean="0"/>
              <a:t>1 GB + </a:t>
            </a:r>
            <a:r>
              <a:rPr lang="en-US" dirty="0" err="1" smtClean="0"/>
              <a:t>microSD</a:t>
            </a:r>
            <a:endParaRPr lang="en-US" dirty="0" smtClean="0"/>
          </a:p>
          <a:p>
            <a:pPr lvl="1"/>
            <a:r>
              <a:rPr lang="en-US" dirty="0" smtClean="0"/>
              <a:t>10/100/1000 </a:t>
            </a:r>
            <a:r>
              <a:rPr lang="en-US" dirty="0"/>
              <a:t>Mbps</a:t>
            </a:r>
          </a:p>
          <a:p>
            <a:pPr lvl="1"/>
            <a:r>
              <a:rPr lang="en-US" dirty="0" smtClean="0"/>
              <a:t>Micro USB Port</a:t>
            </a:r>
          </a:p>
          <a:p>
            <a:r>
              <a:rPr lang="en-US" dirty="0" smtClean="0"/>
              <a:t>Linux </a:t>
            </a:r>
            <a:r>
              <a:rPr lang="en-US" dirty="0"/>
              <a:t>OS</a:t>
            </a:r>
          </a:p>
          <a:p>
            <a:r>
              <a:rPr lang="en-US" dirty="0" smtClean="0"/>
              <a:t>$99</a:t>
            </a:r>
            <a:endParaRPr lang="en-US" dirty="0"/>
          </a:p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0" y="685801"/>
            <a:ext cx="1830200" cy="671073"/>
          </a:xfrm>
          <a:prstGeom prst="rect">
            <a:avLst/>
          </a:prstGeom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1233" y="1447800"/>
            <a:ext cx="2131967" cy="2353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84111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5FUEBfSDpp8AfUi2czZc4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5FUEBfSDpp8AfUi2czZc4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1375</Words>
  <Application>Microsoft Office PowerPoint</Application>
  <PresentationFormat>Widescreen</PresentationFormat>
  <Paragraphs>265</Paragraphs>
  <Slides>22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Arial Narrow</vt:lpstr>
      <vt:lpstr>Calibri</vt:lpstr>
      <vt:lpstr>Calibri Light</vt:lpstr>
      <vt:lpstr>Office Theme</vt:lpstr>
      <vt:lpstr>PowerPoint Presentation</vt:lpstr>
      <vt:lpstr>Overview</vt:lpstr>
      <vt:lpstr>Which one is the “hacker”?</vt:lpstr>
      <vt:lpstr>Cyber Attacks</vt:lpstr>
      <vt:lpstr>Mobile Computing Devices</vt:lpstr>
      <vt:lpstr>System on a Chip (SoC)</vt:lpstr>
      <vt:lpstr>Raspberry Pi 3</vt:lpstr>
      <vt:lpstr>BeagleBone Black</vt:lpstr>
      <vt:lpstr>Parallela</vt:lpstr>
      <vt:lpstr>Stick Computing</vt:lpstr>
      <vt:lpstr>Nexus (7) &amp; Family – 4, 5, 7, 9, 10</vt:lpstr>
      <vt:lpstr>Hacking Operating Systems</vt:lpstr>
      <vt:lpstr>Survey of Mobile Cyber Security Devices</vt:lpstr>
      <vt:lpstr>NEXUS 7 with Kali NetHunter 3.0</vt:lpstr>
      <vt:lpstr>WiFi Pineapple</vt:lpstr>
      <vt:lpstr>LAN Turtle</vt:lpstr>
      <vt:lpstr>Packet Squirrel</vt:lpstr>
      <vt:lpstr>Throwing Star LAN Tap</vt:lpstr>
      <vt:lpstr>USB Rubber Ducky</vt:lpstr>
      <vt:lpstr>External Battery Packs</vt:lpstr>
      <vt:lpstr>PenTest with Mobile Cyber Security Devices</vt:lpstr>
      <vt:lpstr>Some Recommended Reading…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Carls</dc:creator>
  <cp:lastModifiedBy>John Carls</cp:lastModifiedBy>
  <cp:revision>7</cp:revision>
  <dcterms:created xsi:type="dcterms:W3CDTF">2018-02-08T02:33:53Z</dcterms:created>
  <dcterms:modified xsi:type="dcterms:W3CDTF">2018-02-08T03:32:37Z</dcterms:modified>
</cp:coreProperties>
</file>

<file path=docProps/thumbnail.jpeg>
</file>